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308" r:id="rId9"/>
    <p:sldId id="302" r:id="rId10"/>
    <p:sldId id="263" r:id="rId11"/>
    <p:sldId id="301" r:id="rId12"/>
    <p:sldId id="264" r:id="rId13"/>
    <p:sldId id="300" r:id="rId14"/>
    <p:sldId id="265" r:id="rId15"/>
    <p:sldId id="307" r:id="rId16"/>
    <p:sldId id="303" r:id="rId17"/>
    <p:sldId id="304" r:id="rId18"/>
    <p:sldId id="305" r:id="rId19"/>
    <p:sldId id="30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4005" autoAdjust="0"/>
  </p:normalViewPr>
  <p:slideViewPr>
    <p:cSldViewPr snapToGrid="0">
      <p:cViewPr>
        <p:scale>
          <a:sx n="76" d="100"/>
          <a:sy n="76" d="100"/>
        </p:scale>
        <p:origin x="9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509CFA-6CD4-4053-9914-116B77DB14D5}" type="datetimeFigureOut">
              <a:rPr lang="en-US" smtClean="0"/>
              <a:t>11/5/2023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6A272B-684F-4A2A-98EA-5EDFD99CDC3A}" type="slidenum">
              <a:rPr lang="en-US" smtClean="0"/>
              <a:t>‹#›</a:t>
            </a:fld>
            <a:endParaRPr lang="en-US"/>
          </a:p>
        </p:txBody>
      </p:sp>
    </p:spTree>
    <p:extLst>
      <p:ext uri="{BB962C8B-B14F-4D97-AF65-F5344CB8AC3E}">
        <p14:creationId xmlns:p14="http://schemas.microsoft.com/office/powerpoint/2010/main" val="40469281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start writing more tests</a:t>
            </a:r>
          </a:p>
          <a:p>
            <a:r>
              <a:rPr lang="en-US" dirty="0"/>
              <a:t>Perhaps over tests some things (must be careful about testing only the interface, not the implementation)</a:t>
            </a:r>
          </a:p>
          <a:p>
            <a:r>
              <a:rPr lang="en-US" dirty="0"/>
              <a:t>All dependency makes code harder to change. Don’t want that. </a:t>
            </a:r>
          </a:p>
          <a:p>
            <a:r>
              <a:rPr lang="en-US" dirty="0"/>
              <a:t>Some measures of changeability even just count incoming dependencies (see: Clean </a:t>
            </a:r>
            <a:r>
              <a:rPr lang="en-US" dirty="0" err="1"/>
              <a:t>Archetecture</a:t>
            </a:r>
            <a:r>
              <a:rPr lang="en-US" dirty="0"/>
              <a:t>, Uncle Bob) </a:t>
            </a:r>
          </a:p>
        </p:txBody>
      </p:sp>
      <p:sp>
        <p:nvSpPr>
          <p:cNvPr id="4" name="Slide Number Placeholder 3"/>
          <p:cNvSpPr>
            <a:spLocks noGrp="1"/>
          </p:cNvSpPr>
          <p:nvPr>
            <p:ph type="sldNum" sz="quarter" idx="5"/>
          </p:nvPr>
        </p:nvSpPr>
        <p:spPr/>
        <p:txBody>
          <a:bodyPr/>
          <a:lstStyle/>
          <a:p>
            <a:fld id="{BD6A272B-684F-4A2A-98EA-5EDFD99CDC3A}" type="slidenum">
              <a:rPr lang="en-US" smtClean="0"/>
              <a:t>3</a:t>
            </a:fld>
            <a:endParaRPr lang="en-US"/>
          </a:p>
        </p:txBody>
      </p:sp>
    </p:spTree>
    <p:extLst>
      <p:ext uri="{BB962C8B-B14F-4D97-AF65-F5344CB8AC3E}">
        <p14:creationId xmlns:p14="http://schemas.microsoft.com/office/powerpoint/2010/main" val="191803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domain code goes in the core.</a:t>
            </a:r>
          </a:p>
          <a:p>
            <a:r>
              <a:rPr lang="en-US" dirty="0"/>
              <a:t>Functional Code is easier to test and understand so we’d like as much of it as possible.</a:t>
            </a:r>
          </a:p>
          <a:p>
            <a:r>
              <a:rPr lang="en-US" dirty="0"/>
              <a:t>Similar Things/Names: Hexagonal </a:t>
            </a:r>
            <a:r>
              <a:rPr lang="en-US" dirty="0" err="1"/>
              <a:t>Archetectur</a:t>
            </a:r>
            <a:r>
              <a:rPr lang="en-US" dirty="0"/>
              <a:t>, Clean </a:t>
            </a:r>
            <a:r>
              <a:rPr lang="en-US" dirty="0" err="1"/>
              <a:t>Archetecture</a:t>
            </a:r>
            <a:endParaRPr lang="en-US" dirty="0"/>
          </a:p>
          <a:p>
            <a:r>
              <a:rPr lang="en-US" dirty="0"/>
              <a:t>Dependencies are the assumptions that modules make about each other – Parnas (not perfect quote, off the top of head)</a:t>
            </a:r>
          </a:p>
          <a:p>
            <a:endParaRPr lang="en-US" dirty="0"/>
          </a:p>
        </p:txBody>
      </p:sp>
      <p:sp>
        <p:nvSpPr>
          <p:cNvPr id="4" name="Slide Number Placeholder 3"/>
          <p:cNvSpPr>
            <a:spLocks noGrp="1"/>
          </p:cNvSpPr>
          <p:nvPr>
            <p:ph type="sldNum" sz="quarter" idx="5"/>
          </p:nvPr>
        </p:nvSpPr>
        <p:spPr/>
        <p:txBody>
          <a:bodyPr/>
          <a:lstStyle/>
          <a:p>
            <a:fld id="{BD6A272B-684F-4A2A-98EA-5EDFD99CDC3A}" type="slidenum">
              <a:rPr lang="en-US" smtClean="0"/>
              <a:t>7</a:t>
            </a:fld>
            <a:endParaRPr lang="en-US"/>
          </a:p>
        </p:txBody>
      </p:sp>
    </p:spTree>
    <p:extLst>
      <p:ext uri="{BB962C8B-B14F-4D97-AF65-F5344CB8AC3E}">
        <p14:creationId xmlns:p14="http://schemas.microsoft.com/office/powerpoint/2010/main" val="983717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we refactor and/or change the abstractions a bit to have this not be an error?</a:t>
            </a:r>
          </a:p>
          <a:p>
            <a:r>
              <a:rPr lang="en-US" dirty="0"/>
              <a:t>Even loosening preconditions can be good</a:t>
            </a:r>
          </a:p>
          <a:p>
            <a:r>
              <a:rPr lang="en-US" dirty="0"/>
              <a:t>Another example is passing references instead of pointers and checking for null</a:t>
            </a:r>
          </a:p>
          <a:p>
            <a:r>
              <a:rPr lang="en-US" dirty="0"/>
              <a:t>Note: Enum is only </a:t>
            </a:r>
            <a:r>
              <a:rPr lang="en-US" dirty="0" err="1"/>
              <a:t>kinda</a:t>
            </a:r>
            <a:r>
              <a:rPr lang="en-US" dirty="0"/>
              <a:t> safer than chars, since valid values are anything that can fit in the int that represents the </a:t>
            </a:r>
            <a:r>
              <a:rPr lang="en-US" dirty="0" err="1"/>
              <a:t>enum</a:t>
            </a:r>
            <a:endParaRPr lang="en-US" dirty="0"/>
          </a:p>
        </p:txBody>
      </p:sp>
      <p:sp>
        <p:nvSpPr>
          <p:cNvPr id="4" name="Slide Number Placeholder 3"/>
          <p:cNvSpPr>
            <a:spLocks noGrp="1"/>
          </p:cNvSpPr>
          <p:nvPr>
            <p:ph type="sldNum" sz="quarter" idx="5"/>
          </p:nvPr>
        </p:nvSpPr>
        <p:spPr/>
        <p:txBody>
          <a:bodyPr/>
          <a:lstStyle/>
          <a:p>
            <a:fld id="{BD6A272B-684F-4A2A-98EA-5EDFD99CDC3A}" type="slidenum">
              <a:rPr lang="en-US" smtClean="0"/>
              <a:t>8</a:t>
            </a:fld>
            <a:endParaRPr lang="en-US"/>
          </a:p>
        </p:txBody>
      </p:sp>
    </p:spTree>
    <p:extLst>
      <p:ext uri="{BB962C8B-B14F-4D97-AF65-F5344CB8AC3E}">
        <p14:creationId xmlns:p14="http://schemas.microsoft.com/office/powerpoint/2010/main" val="1064528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have View and Controller have a cyclic dependency (Think about having one Gui that takes input and provides output). You are either using the escalation or demotion </a:t>
            </a:r>
            <a:r>
              <a:rPr lang="en-US" dirty="0" err="1"/>
              <a:t>levelization</a:t>
            </a:r>
            <a:r>
              <a:rPr lang="en-US" dirty="0"/>
              <a:t> technique to avoid that (All the </a:t>
            </a:r>
            <a:r>
              <a:rPr lang="en-US" dirty="0" err="1"/>
              <a:t>Lakos</a:t>
            </a:r>
            <a:r>
              <a:rPr lang="en-US" dirty="0"/>
              <a:t> Large Scale </a:t>
            </a:r>
            <a:r>
              <a:rPr lang="en-US" dirty="0" err="1"/>
              <a:t>c++</a:t>
            </a:r>
            <a:r>
              <a:rPr lang="en-US" dirty="0"/>
              <a:t> books talk about </a:t>
            </a:r>
            <a:r>
              <a:rPr lang="en-US" dirty="0" err="1"/>
              <a:t>levelization</a:t>
            </a:r>
            <a:r>
              <a:rPr lang="en-US" dirty="0"/>
              <a:t>). It’s potentially ok to have the controller know about the view (so no dependency loop), probably want to limit that interaction to things that are specific to the certain setup (Only Gui specific things) you don’t want all controllers to know about all views. Be careful with the contracts and dependencies if you do that (a multiple interface situation).</a:t>
            </a:r>
          </a:p>
        </p:txBody>
      </p:sp>
      <p:sp>
        <p:nvSpPr>
          <p:cNvPr id="4" name="Slide Number Placeholder 3"/>
          <p:cNvSpPr>
            <a:spLocks noGrp="1"/>
          </p:cNvSpPr>
          <p:nvPr>
            <p:ph type="sldNum" sz="quarter" idx="5"/>
          </p:nvPr>
        </p:nvSpPr>
        <p:spPr/>
        <p:txBody>
          <a:bodyPr/>
          <a:lstStyle/>
          <a:p>
            <a:fld id="{BD6A272B-684F-4A2A-98EA-5EDFD99CDC3A}" type="slidenum">
              <a:rPr lang="en-US" smtClean="0"/>
              <a:t>10</a:t>
            </a:fld>
            <a:endParaRPr lang="en-US"/>
          </a:p>
        </p:txBody>
      </p:sp>
    </p:spTree>
    <p:extLst>
      <p:ext uri="{BB962C8B-B14F-4D97-AF65-F5344CB8AC3E}">
        <p14:creationId xmlns:p14="http://schemas.microsoft.com/office/powerpoint/2010/main" val="1871021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even add components in different programming languages (</a:t>
            </a:r>
            <a:r>
              <a:rPr lang="en-US" dirty="0" err="1"/>
              <a:t>WebGuiView</a:t>
            </a:r>
            <a:r>
              <a:rPr lang="en-US" dirty="0"/>
              <a:t> can be in Web Dev </a:t>
            </a:r>
            <a:r>
              <a:rPr lang="en-US" dirty="0" err="1"/>
              <a:t>langauges</a:t>
            </a:r>
            <a:r>
              <a:rPr lang="en-US" dirty="0"/>
              <a:t>, Windows can be in 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Each component is can encapsulate it’s dependencies. The </a:t>
            </a:r>
            <a:r>
              <a:rPr lang="en-US" dirty="0" err="1"/>
              <a:t>KeyboardHotKeysController</a:t>
            </a:r>
            <a:r>
              <a:rPr lang="en-US" dirty="0"/>
              <a:t> knows about Keyboards and uses libraries for interacting with keyboards for its implementation and tests. No other components need to rely on these keyboard interaction libraries.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For the Mastermind Game, I’m imagining these elements communicating through some sort of </a:t>
            </a:r>
            <a:r>
              <a:rPr lang="en-US" dirty="0" err="1"/>
              <a:t>PubSub</a:t>
            </a:r>
            <a:r>
              <a:rPr lang="en-US" dirty="0"/>
              <a:t>/Messaging Interface. That would make adding multiple components of the same type easy (</a:t>
            </a:r>
            <a:r>
              <a:rPr lang="en-US" dirty="0" err="1"/>
              <a:t>ie</a:t>
            </a:r>
            <a:r>
              <a:rPr lang="en-US" dirty="0"/>
              <a:t>. The </a:t>
            </a:r>
            <a:r>
              <a:rPr lang="en-US" dirty="0" err="1"/>
              <a:t>GuiController</a:t>
            </a:r>
            <a:r>
              <a:rPr lang="en-US" dirty="0"/>
              <a:t> allows clicks in the GUI, and the </a:t>
            </a:r>
            <a:r>
              <a:rPr lang="en-US" dirty="0" err="1"/>
              <a:t>KeyboardHotKeys</a:t>
            </a:r>
            <a:r>
              <a:rPr lang="en-US" dirty="0"/>
              <a:t> Controller allows key clicks to control the same program.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D6A272B-684F-4A2A-98EA-5EDFD99CDC3A}" type="slidenum">
              <a:rPr lang="en-US" smtClean="0"/>
              <a:t>11</a:t>
            </a:fld>
            <a:endParaRPr lang="en-US"/>
          </a:p>
        </p:txBody>
      </p:sp>
    </p:spTree>
    <p:extLst>
      <p:ext uri="{BB962C8B-B14F-4D97-AF65-F5344CB8AC3E}">
        <p14:creationId xmlns:p14="http://schemas.microsoft.com/office/powerpoint/2010/main" val="2367650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Stubbing: </a:t>
            </a:r>
          </a:p>
          <a:p>
            <a:r>
              <a:rPr lang="en-US" dirty="0"/>
              <a:t>Every test has extra code (defining the stubs behavior),</a:t>
            </a:r>
          </a:p>
          <a:p>
            <a:r>
              <a:rPr lang="en-US" dirty="0"/>
              <a:t>Which functions a function calls and how are implementation details, stubbed tests break for implementation changes</a:t>
            </a:r>
          </a:p>
          <a:p>
            <a:r>
              <a:rPr lang="en-US" dirty="0"/>
              <a:t>Stubs and Real implementations can differ without you being able to know, fakes are easier to test</a:t>
            </a:r>
          </a:p>
          <a:p>
            <a:r>
              <a:rPr lang="en-US" dirty="0"/>
              <a:t>Lots of places to change when the implementation changes (only one for the fake).</a:t>
            </a:r>
          </a:p>
        </p:txBody>
      </p:sp>
      <p:sp>
        <p:nvSpPr>
          <p:cNvPr id="4" name="Slide Number Placeholder 3"/>
          <p:cNvSpPr>
            <a:spLocks noGrp="1"/>
          </p:cNvSpPr>
          <p:nvPr>
            <p:ph type="sldNum" sz="quarter" idx="5"/>
          </p:nvPr>
        </p:nvSpPr>
        <p:spPr/>
        <p:txBody>
          <a:bodyPr/>
          <a:lstStyle/>
          <a:p>
            <a:fld id="{BD6A272B-684F-4A2A-98EA-5EDFD99CDC3A}" type="slidenum">
              <a:rPr lang="en-US" smtClean="0"/>
              <a:t>12</a:t>
            </a:fld>
            <a:endParaRPr lang="en-US"/>
          </a:p>
        </p:txBody>
      </p:sp>
    </p:spTree>
    <p:extLst>
      <p:ext uri="{BB962C8B-B14F-4D97-AF65-F5344CB8AC3E}">
        <p14:creationId xmlns:p14="http://schemas.microsoft.com/office/powerpoint/2010/main" val="2746631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1 of 4(?) very good chapters on testing in that book.</a:t>
            </a:r>
          </a:p>
        </p:txBody>
      </p:sp>
      <p:sp>
        <p:nvSpPr>
          <p:cNvPr id="4" name="Slide Number Placeholder 3"/>
          <p:cNvSpPr>
            <a:spLocks noGrp="1"/>
          </p:cNvSpPr>
          <p:nvPr>
            <p:ph type="sldNum" sz="quarter" idx="5"/>
          </p:nvPr>
        </p:nvSpPr>
        <p:spPr/>
        <p:txBody>
          <a:bodyPr/>
          <a:lstStyle/>
          <a:p>
            <a:fld id="{BD6A272B-684F-4A2A-98EA-5EDFD99CDC3A}" type="slidenum">
              <a:rPr lang="en-US" smtClean="0"/>
              <a:t>13</a:t>
            </a:fld>
            <a:endParaRPr lang="en-US"/>
          </a:p>
        </p:txBody>
      </p:sp>
    </p:spTree>
    <p:extLst>
      <p:ext uri="{BB962C8B-B14F-4D97-AF65-F5344CB8AC3E}">
        <p14:creationId xmlns:p14="http://schemas.microsoft.com/office/powerpoint/2010/main" val="2532072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polymorphism is an extra layer of abstraction and complexity that is supposed to hide which type is actually being used. So users of the polymorphism only need to know about 1 type instead of n types. If </a:t>
            </a:r>
            <a:r>
              <a:rPr lang="en-US" dirty="0" err="1"/>
              <a:t>Liskov</a:t>
            </a:r>
            <a:r>
              <a:rPr lang="en-US" dirty="0"/>
              <a:t> isn’t followed then users of the polymorphism need to understand n+1 types. </a:t>
            </a:r>
          </a:p>
        </p:txBody>
      </p:sp>
      <p:sp>
        <p:nvSpPr>
          <p:cNvPr id="4" name="Slide Number Placeholder 3"/>
          <p:cNvSpPr>
            <a:spLocks noGrp="1"/>
          </p:cNvSpPr>
          <p:nvPr>
            <p:ph type="sldNum" sz="quarter" idx="5"/>
          </p:nvPr>
        </p:nvSpPr>
        <p:spPr/>
        <p:txBody>
          <a:bodyPr/>
          <a:lstStyle/>
          <a:p>
            <a:fld id="{BD6A272B-684F-4A2A-98EA-5EDFD99CDC3A}" type="slidenum">
              <a:rPr lang="en-US" smtClean="0"/>
              <a:t>14</a:t>
            </a:fld>
            <a:endParaRPr lang="en-US"/>
          </a:p>
        </p:txBody>
      </p:sp>
    </p:spTree>
    <p:extLst>
      <p:ext uri="{BB962C8B-B14F-4D97-AF65-F5344CB8AC3E}">
        <p14:creationId xmlns:p14="http://schemas.microsoft.com/office/powerpoint/2010/main" val="975522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–oriented architecture (think micro-service)</a:t>
            </a:r>
          </a:p>
          <a:p>
            <a:r>
              <a:rPr lang="en-US" dirty="0"/>
              <a:t>Personal Software Process, and Team Software Process. Structured software dev process that is intended to help software engineers understand and improve their performance by using a “disciplined data-driven procedure”.</a:t>
            </a:r>
          </a:p>
          <a:p>
            <a:r>
              <a:rPr lang="en-US" dirty="0"/>
              <a:t>SEI CMM Level 5 (Software Engineering Institute (</a:t>
            </a:r>
            <a:r>
              <a:rPr lang="en-US" dirty="0" err="1"/>
              <a:t>Carnigie</a:t>
            </a:r>
            <a:r>
              <a:rPr lang="en-US" dirty="0"/>
              <a:t> </a:t>
            </a:r>
            <a:r>
              <a:rPr lang="en-US" dirty="0" err="1"/>
              <a:t>mellon</a:t>
            </a:r>
            <a:r>
              <a:rPr lang="en-US" dirty="0"/>
              <a:t>) Capability Maturity Model) – It is a framework that is used to analyze the approach and techniques followed by any organization to develop software products.</a:t>
            </a:r>
          </a:p>
          <a:p>
            <a:r>
              <a:rPr lang="en-US" dirty="0"/>
              <a:t>QFD = quality function deployment is a process and set of tools used to effectively define customer requirements and convert them into detailed engineering specifications, and plans to produce the products that fulfill those requirements</a:t>
            </a:r>
          </a:p>
          <a:p>
            <a:endParaRPr lang="en-US" dirty="0"/>
          </a:p>
          <a:p>
            <a:endParaRPr lang="en-US" dirty="0"/>
          </a:p>
        </p:txBody>
      </p:sp>
      <p:sp>
        <p:nvSpPr>
          <p:cNvPr id="4" name="Slide Number Placeholder 3"/>
          <p:cNvSpPr>
            <a:spLocks noGrp="1"/>
          </p:cNvSpPr>
          <p:nvPr>
            <p:ph type="sldNum" sz="quarter" idx="5"/>
          </p:nvPr>
        </p:nvSpPr>
        <p:spPr/>
        <p:txBody>
          <a:bodyPr/>
          <a:lstStyle/>
          <a:p>
            <a:fld id="{BD6A272B-684F-4A2A-98EA-5EDFD99CDC3A}" type="slidenum">
              <a:rPr lang="en-US" smtClean="0"/>
              <a:t>17</a:t>
            </a:fld>
            <a:endParaRPr lang="en-US"/>
          </a:p>
        </p:txBody>
      </p:sp>
    </p:spTree>
    <p:extLst>
      <p:ext uri="{BB962C8B-B14F-4D97-AF65-F5344CB8AC3E}">
        <p14:creationId xmlns:p14="http://schemas.microsoft.com/office/powerpoint/2010/main" val="2273465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69D9A-E062-846C-9D14-AEAE713C8D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B5D8801-0B4F-F615-B308-44A9F4959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F11449B-5564-1EC6-C8AB-FC99D0429CBD}"/>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DD244F3F-E46C-1347-56F4-3A701A8DFA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A0EA18-5F23-E659-F529-AC3C15A2E6D2}"/>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202048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79864-E487-BCD2-A8BE-812CA67C83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0A228B2-4771-6AAE-976D-C3530EFC32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819B71-8F33-71B3-D142-59FCD8185396}"/>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222200A3-B0E5-EA83-6E0C-B870C37203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CE60D-39B1-5916-3E5C-9B40CB86CD9C}"/>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158928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842FFE-C4A0-2E35-B142-9CA5390594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1A6C025-B584-8ED0-D893-E8DC9C903A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06EC0-2B93-99FA-83B7-09C9B7EF081D}"/>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723D46BD-D929-BB42-323E-41C163AB2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7765C2-72BA-51C3-19A0-1DD2D85B3B95}"/>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3765717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E7D83-EC28-B131-6A89-989750ACFD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DF28E-4C94-8F81-3231-B2E5B5954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B7F0F3-27EE-2D3D-51CC-1C9802D2463E}"/>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7E09727E-778E-AEA6-6767-9E0FEEB33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B0593D-108B-7B48-408F-D1258B13FD7A}"/>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47256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72CE-A8FA-3870-13CE-16CCE28EB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7665C5-067C-5360-06A0-B2E4D83959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805623-D72A-F574-E4AF-4E5FFE6D5FAD}"/>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B859190E-696D-359D-C042-89A15837C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2502A-77CD-70A7-233C-2A17BE296EA7}"/>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1773978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7757-1647-29AF-8FE2-06D27C032E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AFA4E9-C7B2-608A-3CE1-F166E72BBA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3170F9-4404-0E5A-F0A9-DB3ECA6E07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FBF4CC7-0701-9770-EE10-B0F42BB5AFEF}"/>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6" name="Footer Placeholder 5">
            <a:extLst>
              <a:ext uri="{FF2B5EF4-FFF2-40B4-BE49-F238E27FC236}">
                <a16:creationId xmlns:a16="http://schemas.microsoft.com/office/drawing/2014/main" id="{A70ABF03-ACEC-79E5-FCAD-A4699B5E07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061739-A60C-819F-57CE-6E05CBCB74D9}"/>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3692775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4704B-3F97-6B6C-2A01-12211ED0C2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5A6730A-8AF3-ABD0-C62A-78DC58F8E27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F7D0F5-C82F-4FBF-5044-41E36A1D15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9307B55-4C78-0453-717F-2762E34768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58F7BE-D15B-013F-EADC-8001A7C1D7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02DA7A-B187-A42E-CCD7-8AF9BF179C78}"/>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8" name="Footer Placeholder 7">
            <a:extLst>
              <a:ext uri="{FF2B5EF4-FFF2-40B4-BE49-F238E27FC236}">
                <a16:creationId xmlns:a16="http://schemas.microsoft.com/office/drawing/2014/main" id="{D88CD73F-51FE-B0A8-02BA-41230242C4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A3CBE1-17DE-9095-219D-500F0F288F1A}"/>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4236287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10B4E-EA11-0003-3B8C-F502F1ABBBF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2D588A-5E16-F694-54AC-9FAD6ED7B006}"/>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4" name="Footer Placeholder 3">
            <a:extLst>
              <a:ext uri="{FF2B5EF4-FFF2-40B4-BE49-F238E27FC236}">
                <a16:creationId xmlns:a16="http://schemas.microsoft.com/office/drawing/2014/main" id="{16E27EAB-FBAB-30EB-507F-726C48B79EB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ACCF91-C509-C02B-B88C-87AD7DDBBC11}"/>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2744505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D34399-7D23-FF86-4C83-8DBD2F23379A}"/>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3" name="Footer Placeholder 2">
            <a:extLst>
              <a:ext uri="{FF2B5EF4-FFF2-40B4-BE49-F238E27FC236}">
                <a16:creationId xmlns:a16="http://schemas.microsoft.com/office/drawing/2014/main" id="{B7385D8B-3BF5-1789-5628-832EB14D86F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77A1A-E75C-1B5B-2449-1E87C2D60650}"/>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4041581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EDC4-E8B8-A327-D34F-150811DA1C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D0016B-4C2E-0845-CCEE-D3ECF15854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A9AC18-E0EF-9037-3A78-610F3AF82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108542-4A34-7329-6794-F5FAA774A9CB}"/>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6" name="Footer Placeholder 5">
            <a:extLst>
              <a:ext uri="{FF2B5EF4-FFF2-40B4-BE49-F238E27FC236}">
                <a16:creationId xmlns:a16="http://schemas.microsoft.com/office/drawing/2014/main" id="{13A9C8E4-C51C-BFE8-8490-7351208D54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775959-BF60-914A-A26B-74FA522A5D76}"/>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1192721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8042B-968A-C44B-BB07-699AC38E6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8020C-77D0-87FE-9914-4E9EF59E8E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1A95AEC-AA57-C208-FDD0-D3DC2C2F2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BAC1E5-C370-489B-613F-E12E76D48F69}"/>
              </a:ext>
            </a:extLst>
          </p:cNvPr>
          <p:cNvSpPr>
            <a:spLocks noGrp="1"/>
          </p:cNvSpPr>
          <p:nvPr>
            <p:ph type="dt" sz="half" idx="10"/>
          </p:nvPr>
        </p:nvSpPr>
        <p:spPr/>
        <p:txBody>
          <a:bodyPr/>
          <a:lstStyle/>
          <a:p>
            <a:fld id="{116A6F9C-664C-4EE3-8F1A-75BDF387DE89}" type="datetimeFigureOut">
              <a:rPr lang="en-US" smtClean="0"/>
              <a:t>11/5/2023</a:t>
            </a:fld>
            <a:endParaRPr lang="en-US"/>
          </a:p>
        </p:txBody>
      </p:sp>
      <p:sp>
        <p:nvSpPr>
          <p:cNvPr id="6" name="Footer Placeholder 5">
            <a:extLst>
              <a:ext uri="{FF2B5EF4-FFF2-40B4-BE49-F238E27FC236}">
                <a16:creationId xmlns:a16="http://schemas.microsoft.com/office/drawing/2014/main" id="{71454205-BBC9-9F4F-80EC-AA6BD9097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05A7E3-F635-D3F5-58CC-B82894DF37B3}"/>
              </a:ext>
            </a:extLst>
          </p:cNvPr>
          <p:cNvSpPr>
            <a:spLocks noGrp="1"/>
          </p:cNvSpPr>
          <p:nvPr>
            <p:ph type="sldNum" sz="quarter" idx="12"/>
          </p:nvPr>
        </p:nvSpPr>
        <p:spPr/>
        <p:txBody>
          <a:bodyPr/>
          <a:lstStyle/>
          <a:p>
            <a:fld id="{48BD43CC-4B58-4BD3-9900-5AC4582008CB}" type="slidenum">
              <a:rPr lang="en-US" smtClean="0"/>
              <a:t>‹#›</a:t>
            </a:fld>
            <a:endParaRPr lang="en-US"/>
          </a:p>
        </p:txBody>
      </p:sp>
    </p:spTree>
    <p:extLst>
      <p:ext uri="{BB962C8B-B14F-4D97-AF65-F5344CB8AC3E}">
        <p14:creationId xmlns:p14="http://schemas.microsoft.com/office/powerpoint/2010/main" val="3094380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63B313D-48BC-ACE3-7BB1-D9B3ABF9F2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E8A8C3-EA3A-D2E8-BBA3-450C9E1701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09A806-E009-5825-3CEA-ECE8A681B1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A6F9C-664C-4EE3-8F1A-75BDF387DE89}" type="datetimeFigureOut">
              <a:rPr lang="en-US" smtClean="0"/>
              <a:t>11/5/2023</a:t>
            </a:fld>
            <a:endParaRPr lang="en-US"/>
          </a:p>
        </p:txBody>
      </p:sp>
      <p:sp>
        <p:nvSpPr>
          <p:cNvPr id="5" name="Footer Placeholder 4">
            <a:extLst>
              <a:ext uri="{FF2B5EF4-FFF2-40B4-BE49-F238E27FC236}">
                <a16:creationId xmlns:a16="http://schemas.microsoft.com/office/drawing/2014/main" id="{AEABB1CB-9041-3A83-4362-DA848D2F7B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CE7006-572D-142D-F74E-E804AB8CBD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D43CC-4B58-4BD3-9900-5AC4582008CB}" type="slidenum">
              <a:rPr lang="en-US" smtClean="0"/>
              <a:t>‹#›</a:t>
            </a:fld>
            <a:endParaRPr lang="en-US"/>
          </a:p>
        </p:txBody>
      </p:sp>
    </p:spTree>
    <p:extLst>
      <p:ext uri="{BB962C8B-B14F-4D97-AF65-F5344CB8AC3E}">
        <p14:creationId xmlns:p14="http://schemas.microsoft.com/office/powerpoint/2010/main" val="31028893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hyperlink" Target="https://oreil.ly/rymnI"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s://oreil.ly/zGfFn" TargetMode="External"/><Relationship Id="rId4" Type="http://schemas.openxmlformats.org/officeDocument/2006/relationships/hyperlink" Target="https://oreil.ly/gmSh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agisterrex.files.wordpress.com/2014/07/mastermindrules.pdf"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github.com/mathematicaljoe/Mastermin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A170-45CB-E066-E016-A42C2C405EFC}"/>
              </a:ext>
            </a:extLst>
          </p:cNvPr>
          <p:cNvSpPr>
            <a:spLocks noGrp="1"/>
          </p:cNvSpPr>
          <p:nvPr>
            <p:ph type="ctrTitle"/>
          </p:nvPr>
        </p:nvSpPr>
        <p:spPr/>
        <p:txBody>
          <a:bodyPr/>
          <a:lstStyle/>
          <a:p>
            <a:r>
              <a:rPr lang="en-US" dirty="0"/>
              <a:t>Mastermind Code Kata Thoughts</a:t>
            </a:r>
          </a:p>
        </p:txBody>
      </p:sp>
      <p:sp>
        <p:nvSpPr>
          <p:cNvPr id="3" name="Subtitle 2">
            <a:extLst>
              <a:ext uri="{FF2B5EF4-FFF2-40B4-BE49-F238E27FC236}">
                <a16:creationId xmlns:a16="http://schemas.microsoft.com/office/drawing/2014/main" id="{D9912199-72C7-930F-BA25-B649184307AB}"/>
              </a:ext>
            </a:extLst>
          </p:cNvPr>
          <p:cNvSpPr>
            <a:spLocks noGrp="1"/>
          </p:cNvSpPr>
          <p:nvPr>
            <p:ph type="subTitle" idx="1"/>
          </p:nvPr>
        </p:nvSpPr>
        <p:spPr/>
        <p:txBody>
          <a:bodyPr/>
          <a:lstStyle/>
          <a:p>
            <a:r>
              <a:rPr lang="en-US" dirty="0"/>
              <a:t>Joe Berg</a:t>
            </a:r>
          </a:p>
          <a:p>
            <a:r>
              <a:rPr lang="en-US" dirty="0"/>
              <a:t>(He/Him)</a:t>
            </a:r>
          </a:p>
          <a:p>
            <a:r>
              <a:rPr lang="en-US" dirty="0"/>
              <a:t>github.com/</a:t>
            </a:r>
            <a:r>
              <a:rPr lang="en-US" dirty="0" err="1"/>
              <a:t>mathematicaljoe</a:t>
            </a:r>
            <a:r>
              <a:rPr lang="en-US" dirty="0"/>
              <a:t>/Mastermind</a:t>
            </a:r>
          </a:p>
        </p:txBody>
      </p:sp>
    </p:spTree>
    <p:extLst>
      <p:ext uri="{BB962C8B-B14F-4D97-AF65-F5344CB8AC3E}">
        <p14:creationId xmlns:p14="http://schemas.microsoft.com/office/powerpoint/2010/main" val="18958970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E055F-FE67-69B0-ED73-B7B18D7F66E8}"/>
              </a:ext>
            </a:extLst>
          </p:cNvPr>
          <p:cNvSpPr>
            <a:spLocks noGrp="1"/>
          </p:cNvSpPr>
          <p:nvPr>
            <p:ph type="title"/>
          </p:nvPr>
        </p:nvSpPr>
        <p:spPr/>
        <p:txBody>
          <a:bodyPr/>
          <a:lstStyle/>
          <a:p>
            <a:r>
              <a:rPr lang="en-US" dirty="0"/>
              <a:t>Model-View-Controller</a:t>
            </a:r>
          </a:p>
        </p:txBody>
      </p:sp>
      <p:pic>
        <p:nvPicPr>
          <p:cNvPr id="7" name="Content Placeholder 6">
            <a:extLst>
              <a:ext uri="{FF2B5EF4-FFF2-40B4-BE49-F238E27FC236}">
                <a16:creationId xmlns:a16="http://schemas.microsoft.com/office/drawing/2014/main" id="{9C3C0860-175A-F707-920E-82D18D58974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43600" y="1535650"/>
            <a:ext cx="6096000" cy="2952750"/>
          </a:xfrm>
        </p:spPr>
      </p:pic>
      <p:sp>
        <p:nvSpPr>
          <p:cNvPr id="5" name="AutoShape 4" descr="MVC Process">
            <a:extLst>
              <a:ext uri="{FF2B5EF4-FFF2-40B4-BE49-F238E27FC236}">
                <a16:creationId xmlns:a16="http://schemas.microsoft.com/office/drawing/2014/main" id="{19050066-5E78-301A-8C9D-235664327608}"/>
              </a:ext>
            </a:extLst>
          </p:cNvPr>
          <p:cNvSpPr>
            <a:spLocks noChangeAspect="1" noChangeArrowheads="1"/>
          </p:cNvSpPr>
          <p:nvPr/>
        </p:nvSpPr>
        <p:spPr bwMode="auto">
          <a:xfrm>
            <a:off x="5943600" y="1188098"/>
            <a:ext cx="2393302" cy="23933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A70C1EFA-02F2-63B7-39DE-E0FF5B432E0B}"/>
              </a:ext>
            </a:extLst>
          </p:cNvPr>
          <p:cNvSpPr txBox="1"/>
          <p:nvPr/>
        </p:nvSpPr>
        <p:spPr>
          <a:xfrm>
            <a:off x="6800461" y="4539343"/>
            <a:ext cx="5239139" cy="369332"/>
          </a:xfrm>
          <a:prstGeom prst="rect">
            <a:avLst/>
          </a:prstGeom>
          <a:noFill/>
        </p:spPr>
        <p:txBody>
          <a:bodyPr wrap="square" rtlCol="0">
            <a:spAutoFit/>
          </a:bodyPr>
          <a:lstStyle/>
          <a:p>
            <a:r>
              <a:rPr lang="en-US" dirty="0"/>
              <a:t>https://www.codecademy.com/article/mvc</a:t>
            </a:r>
          </a:p>
        </p:txBody>
      </p:sp>
      <p:sp>
        <p:nvSpPr>
          <p:cNvPr id="10" name="TextBox 9">
            <a:extLst>
              <a:ext uri="{FF2B5EF4-FFF2-40B4-BE49-F238E27FC236}">
                <a16:creationId xmlns:a16="http://schemas.microsoft.com/office/drawing/2014/main" id="{92F9B917-2E3A-95CE-8696-D5F25F3EAB78}"/>
              </a:ext>
            </a:extLst>
          </p:cNvPr>
          <p:cNvSpPr txBox="1"/>
          <p:nvPr/>
        </p:nvSpPr>
        <p:spPr>
          <a:xfrm>
            <a:off x="149290" y="1327112"/>
            <a:ext cx="5687008" cy="3600986"/>
          </a:xfrm>
          <a:prstGeom prst="rect">
            <a:avLst/>
          </a:prstGeom>
          <a:noFill/>
        </p:spPr>
        <p:txBody>
          <a:bodyPr wrap="square" rtlCol="0">
            <a:spAutoFit/>
          </a:bodyPr>
          <a:lstStyle/>
          <a:p>
            <a:pPr marL="285750" indent="-285750">
              <a:buFont typeface="Arial" panose="020B0604020202020204" pitchFamily="34" charset="0"/>
              <a:buChar char="•"/>
            </a:pPr>
            <a:r>
              <a:rPr lang="en-US" sz="2400" dirty="0"/>
              <a:t>A Design Pattern that separates </a:t>
            </a:r>
          </a:p>
          <a:p>
            <a:pPr marL="742950" lvl="1" indent="-285750">
              <a:buFont typeface="Arial" panose="020B0604020202020204" pitchFamily="34" charset="0"/>
              <a:buChar char="•"/>
            </a:pPr>
            <a:r>
              <a:rPr lang="en-US" sz="2400" dirty="0"/>
              <a:t>The “View” - Code that Handles the User Interface. Think GUIs and TUIs </a:t>
            </a:r>
          </a:p>
          <a:p>
            <a:pPr marL="742950" lvl="1" indent="-285750">
              <a:buFont typeface="Arial" panose="020B0604020202020204" pitchFamily="34" charset="0"/>
              <a:buChar char="•"/>
            </a:pPr>
            <a:r>
              <a:rPr lang="en-US" sz="2400" dirty="0"/>
              <a:t>The “Controller” - Code that receives and handles User Input. Think Keyboard and Mouse Listener</a:t>
            </a:r>
          </a:p>
          <a:p>
            <a:pPr marL="742950" lvl="1" indent="-285750">
              <a:buFont typeface="Arial" panose="020B0604020202020204" pitchFamily="34" charset="0"/>
              <a:buChar char="•"/>
            </a:pPr>
            <a:r>
              <a:rPr lang="en-US" sz="2400" dirty="0"/>
              <a:t>The “Model” - The domain model of the application.</a:t>
            </a:r>
          </a:p>
          <a:p>
            <a:pPr marL="742950" lvl="1" indent="-285750">
              <a:buFont typeface="Arial" panose="020B0604020202020204" pitchFamily="34" charset="0"/>
              <a:buChar char="•"/>
            </a:pPr>
            <a:endParaRPr lang="en-US" dirty="0"/>
          </a:p>
          <a:p>
            <a:pPr lvl="1"/>
            <a:endParaRPr lang="en-US" dirty="0"/>
          </a:p>
        </p:txBody>
      </p:sp>
    </p:spTree>
    <p:extLst>
      <p:ext uri="{BB962C8B-B14F-4D97-AF65-F5344CB8AC3E}">
        <p14:creationId xmlns:p14="http://schemas.microsoft.com/office/powerpoint/2010/main" val="2822826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a:extLst>
              <a:ext uri="{FF2B5EF4-FFF2-40B4-BE49-F238E27FC236}">
                <a16:creationId xmlns:a16="http://schemas.microsoft.com/office/drawing/2014/main" id="{A21C3ED9-3C7F-DBDF-90A1-5947A6597F92}"/>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21087" y="1952625"/>
            <a:ext cx="6096000" cy="2952750"/>
          </a:xfrm>
        </p:spPr>
      </p:pic>
      <p:sp>
        <p:nvSpPr>
          <p:cNvPr id="5" name="Rectangle: Rounded Corners 4">
            <a:extLst>
              <a:ext uri="{FF2B5EF4-FFF2-40B4-BE49-F238E27FC236}">
                <a16:creationId xmlns:a16="http://schemas.microsoft.com/office/drawing/2014/main" id="{50E08360-2E5A-2E18-3DBB-6ED8674822C3}"/>
              </a:ext>
            </a:extLst>
          </p:cNvPr>
          <p:cNvSpPr/>
          <p:nvPr/>
        </p:nvSpPr>
        <p:spPr>
          <a:xfrm>
            <a:off x="334348" y="1298722"/>
            <a:ext cx="2388637" cy="81642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WindowsGuiView</a:t>
            </a:r>
            <a:endParaRPr lang="en-US" dirty="0"/>
          </a:p>
        </p:txBody>
      </p:sp>
      <p:sp>
        <p:nvSpPr>
          <p:cNvPr id="7" name="Rectangle: Rounded Corners 6">
            <a:extLst>
              <a:ext uri="{FF2B5EF4-FFF2-40B4-BE49-F238E27FC236}">
                <a16:creationId xmlns:a16="http://schemas.microsoft.com/office/drawing/2014/main" id="{38A7D292-A225-2B42-AA75-4B63D9D0E006}"/>
              </a:ext>
            </a:extLst>
          </p:cNvPr>
          <p:cNvSpPr/>
          <p:nvPr/>
        </p:nvSpPr>
        <p:spPr>
          <a:xfrm>
            <a:off x="334348" y="2276882"/>
            <a:ext cx="2388637" cy="81642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TuiView</a:t>
            </a:r>
            <a:endParaRPr lang="en-US" dirty="0"/>
          </a:p>
        </p:txBody>
      </p:sp>
      <p:sp>
        <p:nvSpPr>
          <p:cNvPr id="8" name="Rectangle: Rounded Corners 7">
            <a:extLst>
              <a:ext uri="{FF2B5EF4-FFF2-40B4-BE49-F238E27FC236}">
                <a16:creationId xmlns:a16="http://schemas.microsoft.com/office/drawing/2014/main" id="{3BE48B51-3896-1A8D-7A07-43F65D4D1782}"/>
              </a:ext>
            </a:extLst>
          </p:cNvPr>
          <p:cNvSpPr/>
          <p:nvPr/>
        </p:nvSpPr>
        <p:spPr>
          <a:xfrm>
            <a:off x="334347" y="3227631"/>
            <a:ext cx="2388637" cy="81642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err="1"/>
              <a:t>WebGuiView</a:t>
            </a:r>
            <a:endParaRPr lang="en-US" dirty="0"/>
          </a:p>
        </p:txBody>
      </p:sp>
      <p:sp>
        <p:nvSpPr>
          <p:cNvPr id="9" name="Rectangle: Rounded Corners 8">
            <a:extLst>
              <a:ext uri="{FF2B5EF4-FFF2-40B4-BE49-F238E27FC236}">
                <a16:creationId xmlns:a16="http://schemas.microsoft.com/office/drawing/2014/main" id="{20D1F69E-601D-28C3-FD3A-628A28A74683}"/>
              </a:ext>
            </a:extLst>
          </p:cNvPr>
          <p:cNvSpPr/>
          <p:nvPr/>
        </p:nvSpPr>
        <p:spPr>
          <a:xfrm>
            <a:off x="334347" y="4178380"/>
            <a:ext cx="2388637" cy="81642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err="1"/>
              <a:t>LoggingView</a:t>
            </a:r>
            <a:endParaRPr lang="en-US" b="1" dirty="0"/>
          </a:p>
        </p:txBody>
      </p:sp>
      <p:sp>
        <p:nvSpPr>
          <p:cNvPr id="10" name="Rectangle: Rounded Corners 9">
            <a:extLst>
              <a:ext uri="{FF2B5EF4-FFF2-40B4-BE49-F238E27FC236}">
                <a16:creationId xmlns:a16="http://schemas.microsoft.com/office/drawing/2014/main" id="{5E636137-18FF-B7B2-5C77-9FAF7CA3C56C}"/>
              </a:ext>
            </a:extLst>
          </p:cNvPr>
          <p:cNvSpPr/>
          <p:nvPr/>
        </p:nvSpPr>
        <p:spPr>
          <a:xfrm>
            <a:off x="9425473" y="1348871"/>
            <a:ext cx="2578359" cy="81642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t>CommandLineController</a:t>
            </a:r>
            <a:endParaRPr lang="en-US" dirty="0"/>
          </a:p>
        </p:txBody>
      </p:sp>
      <p:sp>
        <p:nvSpPr>
          <p:cNvPr id="11" name="Rectangle: Rounded Corners 10">
            <a:extLst>
              <a:ext uri="{FF2B5EF4-FFF2-40B4-BE49-F238E27FC236}">
                <a16:creationId xmlns:a16="http://schemas.microsoft.com/office/drawing/2014/main" id="{11198CB9-B14C-B3A3-8DD9-53506C0432FD}"/>
              </a:ext>
            </a:extLst>
          </p:cNvPr>
          <p:cNvSpPr/>
          <p:nvPr/>
        </p:nvSpPr>
        <p:spPr>
          <a:xfrm>
            <a:off x="9469015" y="2327030"/>
            <a:ext cx="2578359" cy="81642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t>KeyboardHotKeys</a:t>
            </a:r>
            <a:endParaRPr lang="en-US" dirty="0"/>
          </a:p>
          <a:p>
            <a:pPr algn="ctr"/>
            <a:r>
              <a:rPr lang="en-US" dirty="0"/>
              <a:t>Controller</a:t>
            </a:r>
          </a:p>
        </p:txBody>
      </p:sp>
      <p:sp>
        <p:nvSpPr>
          <p:cNvPr id="12" name="Rectangle: Rounded Corners 11">
            <a:extLst>
              <a:ext uri="{FF2B5EF4-FFF2-40B4-BE49-F238E27FC236}">
                <a16:creationId xmlns:a16="http://schemas.microsoft.com/office/drawing/2014/main" id="{97E6606F-3FF1-895E-2830-DAB9AA3E5FF5}"/>
              </a:ext>
            </a:extLst>
          </p:cNvPr>
          <p:cNvSpPr/>
          <p:nvPr/>
        </p:nvSpPr>
        <p:spPr>
          <a:xfrm>
            <a:off x="9469014" y="3298969"/>
            <a:ext cx="2578359" cy="81642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Gui Controller</a:t>
            </a:r>
          </a:p>
        </p:txBody>
      </p:sp>
      <p:sp>
        <p:nvSpPr>
          <p:cNvPr id="14" name="Rectangle: Rounded Corners 13">
            <a:extLst>
              <a:ext uri="{FF2B5EF4-FFF2-40B4-BE49-F238E27FC236}">
                <a16:creationId xmlns:a16="http://schemas.microsoft.com/office/drawing/2014/main" id="{C3A65314-13BA-9131-EC21-B82AB1C4FE0E}"/>
              </a:ext>
            </a:extLst>
          </p:cNvPr>
          <p:cNvSpPr/>
          <p:nvPr/>
        </p:nvSpPr>
        <p:spPr>
          <a:xfrm>
            <a:off x="2251786" y="154358"/>
            <a:ext cx="2388637" cy="81642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HighFidelityModel</a:t>
            </a:r>
            <a:endParaRPr lang="en-US" dirty="0"/>
          </a:p>
        </p:txBody>
      </p:sp>
      <p:sp>
        <p:nvSpPr>
          <p:cNvPr id="15" name="Rectangle: Rounded Corners 14">
            <a:extLst>
              <a:ext uri="{FF2B5EF4-FFF2-40B4-BE49-F238E27FC236}">
                <a16:creationId xmlns:a16="http://schemas.microsoft.com/office/drawing/2014/main" id="{43DA9E05-80CA-0254-0CE0-8AD961534B10}"/>
              </a:ext>
            </a:extLst>
          </p:cNvPr>
          <p:cNvSpPr/>
          <p:nvPr/>
        </p:nvSpPr>
        <p:spPr>
          <a:xfrm>
            <a:off x="4974769" y="154357"/>
            <a:ext cx="2388637" cy="81642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LowFidelityModel</a:t>
            </a:r>
            <a:endParaRPr lang="en-US" dirty="0"/>
          </a:p>
        </p:txBody>
      </p:sp>
      <p:sp>
        <p:nvSpPr>
          <p:cNvPr id="16" name="Rectangle: Rounded Corners 15">
            <a:extLst>
              <a:ext uri="{FF2B5EF4-FFF2-40B4-BE49-F238E27FC236}">
                <a16:creationId xmlns:a16="http://schemas.microsoft.com/office/drawing/2014/main" id="{0F372B0B-B8CE-E5A7-5C8D-43671C38F6D9}"/>
              </a:ext>
            </a:extLst>
          </p:cNvPr>
          <p:cNvSpPr/>
          <p:nvPr/>
        </p:nvSpPr>
        <p:spPr>
          <a:xfrm>
            <a:off x="9469013" y="4253999"/>
            <a:ext cx="2578359" cy="81642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PrespecifiedInput</a:t>
            </a:r>
          </a:p>
          <a:p>
            <a:pPr algn="ctr"/>
            <a:r>
              <a:rPr lang="en-US"/>
              <a:t>Controller</a:t>
            </a:r>
            <a:endParaRPr lang="en-US" dirty="0"/>
          </a:p>
        </p:txBody>
      </p:sp>
      <p:sp>
        <p:nvSpPr>
          <p:cNvPr id="17" name="Rectangle: Rounded Corners 16">
            <a:extLst>
              <a:ext uri="{FF2B5EF4-FFF2-40B4-BE49-F238E27FC236}">
                <a16:creationId xmlns:a16="http://schemas.microsoft.com/office/drawing/2014/main" id="{15AF1DF8-8E56-F614-2A89-1E677F71335B}"/>
              </a:ext>
            </a:extLst>
          </p:cNvPr>
          <p:cNvSpPr/>
          <p:nvPr/>
        </p:nvSpPr>
        <p:spPr>
          <a:xfrm>
            <a:off x="7688423" y="154356"/>
            <a:ext cx="2388637" cy="816429"/>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FakeModel</a:t>
            </a:r>
            <a:endParaRPr lang="en-US" dirty="0"/>
          </a:p>
        </p:txBody>
      </p:sp>
      <p:sp>
        <p:nvSpPr>
          <p:cNvPr id="20" name="Rectangle: Rounded Corners 19">
            <a:extLst>
              <a:ext uri="{FF2B5EF4-FFF2-40B4-BE49-F238E27FC236}">
                <a16:creationId xmlns:a16="http://schemas.microsoft.com/office/drawing/2014/main" id="{650F93F7-A570-B3A8-E082-A7FD81E43CAC}"/>
              </a:ext>
            </a:extLst>
          </p:cNvPr>
          <p:cNvSpPr/>
          <p:nvPr/>
        </p:nvSpPr>
        <p:spPr>
          <a:xfrm>
            <a:off x="9425472" y="5225938"/>
            <a:ext cx="2578359" cy="81642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err="1"/>
              <a:t>FakeController</a:t>
            </a:r>
            <a:endParaRPr lang="en-US" dirty="0"/>
          </a:p>
        </p:txBody>
      </p:sp>
      <p:sp>
        <p:nvSpPr>
          <p:cNvPr id="21" name="Rectangle: Rounded Corners 20">
            <a:extLst>
              <a:ext uri="{FF2B5EF4-FFF2-40B4-BE49-F238E27FC236}">
                <a16:creationId xmlns:a16="http://schemas.microsoft.com/office/drawing/2014/main" id="{A6CED1DE-27D2-67F5-8F67-DA18EA13B740}"/>
              </a:ext>
            </a:extLst>
          </p:cNvPr>
          <p:cNvSpPr/>
          <p:nvPr/>
        </p:nvSpPr>
        <p:spPr>
          <a:xfrm>
            <a:off x="334347" y="5156540"/>
            <a:ext cx="2388637" cy="81642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b="1" dirty="0" err="1"/>
              <a:t>FakeView</a:t>
            </a:r>
            <a:endParaRPr lang="en-US" b="1" dirty="0"/>
          </a:p>
        </p:txBody>
      </p:sp>
    </p:spTree>
    <p:extLst>
      <p:ext uri="{BB962C8B-B14F-4D97-AF65-F5344CB8AC3E}">
        <p14:creationId xmlns:p14="http://schemas.microsoft.com/office/powerpoint/2010/main" val="381388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7A8C-2190-1939-0BFA-319D6ABE8A30}"/>
              </a:ext>
            </a:extLst>
          </p:cNvPr>
          <p:cNvSpPr>
            <a:spLocks noGrp="1"/>
          </p:cNvSpPr>
          <p:nvPr>
            <p:ph type="title"/>
          </p:nvPr>
        </p:nvSpPr>
        <p:spPr/>
        <p:txBody>
          <a:bodyPr/>
          <a:lstStyle/>
          <a:p>
            <a:r>
              <a:rPr lang="en-US" dirty="0"/>
              <a:t>Test Doubles</a:t>
            </a:r>
          </a:p>
        </p:txBody>
      </p:sp>
      <p:sp>
        <p:nvSpPr>
          <p:cNvPr id="3" name="Content Placeholder 2">
            <a:extLst>
              <a:ext uri="{FF2B5EF4-FFF2-40B4-BE49-F238E27FC236}">
                <a16:creationId xmlns:a16="http://schemas.microsoft.com/office/drawing/2014/main" id="{81510107-B599-3BEF-11B1-66F6A7F22E31}"/>
              </a:ext>
            </a:extLst>
          </p:cNvPr>
          <p:cNvSpPr>
            <a:spLocks noGrp="1"/>
          </p:cNvSpPr>
          <p:nvPr>
            <p:ph idx="1"/>
          </p:nvPr>
        </p:nvSpPr>
        <p:spPr>
          <a:xfrm>
            <a:off x="335782" y="1860794"/>
            <a:ext cx="7758165" cy="4836432"/>
          </a:xfrm>
        </p:spPr>
        <p:txBody>
          <a:bodyPr>
            <a:normAutofit fontScale="77500" lnSpcReduction="20000"/>
          </a:bodyPr>
          <a:lstStyle/>
          <a:p>
            <a:r>
              <a:rPr lang="en-US" b="0" i="0" dirty="0">
                <a:solidFill>
                  <a:srgbClr val="000000"/>
                </a:solidFill>
                <a:effectLst/>
                <a:latin typeface="Roboto" panose="02000000000000000000" pitchFamily="2" charset="0"/>
              </a:rPr>
              <a:t>A </a:t>
            </a:r>
            <a:r>
              <a:rPr lang="en-US" b="0" i="1" u="none" strike="noStrike" dirty="0">
                <a:solidFill>
                  <a:srgbClr val="8E0012"/>
                </a:solidFill>
                <a:effectLst/>
                <a:latin typeface="inherit"/>
                <a:hlinkClick r:id="rId3"/>
              </a:rPr>
              <a:t>fake</a:t>
            </a:r>
            <a:r>
              <a:rPr lang="en-US" b="0" i="0" dirty="0">
                <a:solidFill>
                  <a:srgbClr val="000000"/>
                </a:solidFill>
                <a:effectLst/>
                <a:latin typeface="Roboto" panose="02000000000000000000" pitchFamily="2" charset="0"/>
              </a:rPr>
              <a:t> is a lightweight implementation of an API that behaves similar </a:t>
            </a:r>
            <a:r>
              <a:rPr lang="en-US" b="0" i="0" u="none" strike="noStrike" dirty="0">
                <a:solidFill>
                  <a:srgbClr val="8E0012"/>
                </a:solidFill>
                <a:effectLst/>
                <a:latin typeface="Roboto" panose="02000000000000000000" pitchFamily="2" charset="0"/>
              </a:rPr>
              <a:t> </a:t>
            </a:r>
            <a:r>
              <a:rPr lang="en-US" b="0" i="0" dirty="0">
                <a:solidFill>
                  <a:srgbClr val="000000"/>
                </a:solidFill>
                <a:effectLst/>
                <a:latin typeface="Roboto" panose="02000000000000000000" pitchFamily="2" charset="0"/>
              </a:rPr>
              <a:t>to the real implementation but isn’t suitable </a:t>
            </a:r>
            <a:r>
              <a:rPr lang="en-US" b="0" i="0" u="none" strike="noStrike" dirty="0">
                <a:solidFill>
                  <a:srgbClr val="8E0012"/>
                </a:solidFill>
                <a:effectLst/>
                <a:latin typeface="Roboto" panose="02000000000000000000" pitchFamily="2" charset="0"/>
              </a:rPr>
              <a:t> </a:t>
            </a:r>
            <a:r>
              <a:rPr lang="en-US" b="0" i="0" dirty="0">
                <a:solidFill>
                  <a:srgbClr val="000000"/>
                </a:solidFill>
                <a:effectLst/>
                <a:latin typeface="Roboto" panose="02000000000000000000" pitchFamily="2" charset="0"/>
              </a:rPr>
              <a:t>for production; for example, an in-memory database. </a:t>
            </a:r>
          </a:p>
          <a:p>
            <a:r>
              <a:rPr lang="en-US" b="0" i="1" u="none" strike="noStrike" dirty="0">
                <a:solidFill>
                  <a:srgbClr val="8E0012"/>
                </a:solidFill>
                <a:effectLst/>
                <a:latin typeface="inherit"/>
                <a:hlinkClick r:id="rId4"/>
              </a:rPr>
              <a:t>Stubbing</a:t>
            </a:r>
            <a:r>
              <a:rPr lang="en-US" b="0" i="0" dirty="0">
                <a:solidFill>
                  <a:srgbClr val="000000"/>
                </a:solidFill>
                <a:effectLst/>
                <a:latin typeface="Roboto" panose="02000000000000000000" pitchFamily="2" charset="0"/>
              </a:rPr>
              <a:t> is the process of giving behavior to a function that otherwise has no behavior on its own—you specify to the function exactly what values to return (that is, you </a:t>
            </a:r>
            <a:r>
              <a:rPr lang="en-US" b="0" i="1" u="none" strike="noStrike" dirty="0">
                <a:solidFill>
                  <a:srgbClr val="000000"/>
                </a:solidFill>
                <a:effectLst/>
                <a:latin typeface="Roboto" panose="02000000000000000000" pitchFamily="2" charset="0"/>
              </a:rPr>
              <a:t>stub</a:t>
            </a:r>
            <a:r>
              <a:rPr lang="en-US" b="0" i="0" dirty="0">
                <a:solidFill>
                  <a:srgbClr val="000000"/>
                </a:solidFill>
                <a:effectLst/>
                <a:latin typeface="Roboto" panose="02000000000000000000" pitchFamily="2" charset="0"/>
              </a:rPr>
              <a:t> the return values)</a:t>
            </a:r>
            <a:endParaRPr lang="en-US" dirty="0">
              <a:solidFill>
                <a:srgbClr val="000000"/>
              </a:solidFill>
              <a:latin typeface="Roboto" panose="02000000000000000000" pitchFamily="2" charset="0"/>
            </a:endParaRPr>
          </a:p>
          <a:p>
            <a:r>
              <a:rPr lang="en-US" b="0" i="1" u="none" strike="noStrike" dirty="0">
                <a:solidFill>
                  <a:srgbClr val="8E0012"/>
                </a:solidFill>
                <a:effectLst/>
                <a:latin typeface="inherit"/>
                <a:hlinkClick r:id="rId5"/>
              </a:rPr>
              <a:t>Interaction testing</a:t>
            </a:r>
            <a:r>
              <a:rPr lang="en-US" b="0" i="0" dirty="0">
                <a:solidFill>
                  <a:srgbClr val="000000"/>
                </a:solidFill>
                <a:effectLst/>
                <a:latin typeface="Roboto" panose="02000000000000000000" pitchFamily="2" charset="0"/>
              </a:rPr>
              <a:t> is a way to validate </a:t>
            </a:r>
            <a:r>
              <a:rPr lang="en-US" b="0" i="1" u="none" strike="noStrike" dirty="0">
                <a:solidFill>
                  <a:srgbClr val="000000"/>
                </a:solidFill>
                <a:effectLst/>
                <a:latin typeface="Roboto" panose="02000000000000000000" pitchFamily="2" charset="0"/>
              </a:rPr>
              <a:t>how</a:t>
            </a:r>
            <a:r>
              <a:rPr lang="en-US" b="0" i="0" dirty="0">
                <a:solidFill>
                  <a:srgbClr val="000000"/>
                </a:solidFill>
                <a:effectLst/>
                <a:latin typeface="Roboto" panose="02000000000000000000" pitchFamily="2" charset="0"/>
              </a:rPr>
              <a:t> a function is called without actually calling the implementation of the function. </a:t>
            </a:r>
            <a:r>
              <a:rPr lang="en-US" b="0" i="0" u="none" strike="noStrike" dirty="0">
                <a:solidFill>
                  <a:srgbClr val="8E0012"/>
                </a:solidFill>
                <a:effectLst/>
                <a:latin typeface="Roboto" panose="02000000000000000000" pitchFamily="2" charset="0"/>
              </a:rPr>
              <a:t>  </a:t>
            </a:r>
            <a:r>
              <a:rPr lang="en-US" b="0" i="0" dirty="0">
                <a:solidFill>
                  <a:srgbClr val="000000"/>
                </a:solidFill>
                <a:effectLst/>
                <a:latin typeface="Roboto" panose="02000000000000000000" pitchFamily="2" charset="0"/>
              </a:rPr>
              <a:t>A test should fail if a function isn’t called the correct way—for example, if the function isn’t called at all, it’s called too many times, or it’s called with the wrong arguments.</a:t>
            </a:r>
          </a:p>
          <a:p>
            <a:pPr marL="0" indent="0">
              <a:buNone/>
            </a:pPr>
            <a:r>
              <a:rPr lang="en-US" dirty="0"/>
              <a:t>From: </a:t>
            </a:r>
            <a:r>
              <a:rPr lang="en-US" dirty="0">
                <a:latin typeface="Roboto" panose="02000000000000000000" pitchFamily="2" charset="0"/>
              </a:rPr>
              <a:t>Software Engineering at Google – Winters, </a:t>
            </a:r>
            <a:r>
              <a:rPr lang="en-US" dirty="0" err="1">
                <a:latin typeface="Roboto" panose="02000000000000000000" pitchFamily="2" charset="0"/>
              </a:rPr>
              <a:t>Manshreck</a:t>
            </a:r>
            <a:r>
              <a:rPr lang="en-US" dirty="0">
                <a:latin typeface="Roboto" panose="02000000000000000000" pitchFamily="2" charset="0"/>
              </a:rPr>
              <a:t> and Wright</a:t>
            </a:r>
            <a:endParaRPr lang="en-US" dirty="0"/>
          </a:p>
          <a:p>
            <a:pPr marL="0" indent="0">
              <a:buNone/>
            </a:pPr>
            <a:r>
              <a:rPr lang="en-US" dirty="0"/>
              <a:t>https://abseil.io/resources/swe-book/html</a:t>
            </a:r>
          </a:p>
        </p:txBody>
      </p:sp>
      <p:pic>
        <p:nvPicPr>
          <p:cNvPr id="7" name="Picture 6">
            <a:extLst>
              <a:ext uri="{FF2B5EF4-FFF2-40B4-BE49-F238E27FC236}">
                <a16:creationId xmlns:a16="http://schemas.microsoft.com/office/drawing/2014/main" id="{652F041F-49C3-8F4A-70B4-FF4E3A0F50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5795" y="1592455"/>
            <a:ext cx="3621024" cy="4572000"/>
          </a:xfrm>
          <a:prstGeom prst="rect">
            <a:avLst/>
          </a:prstGeom>
        </p:spPr>
      </p:pic>
    </p:spTree>
    <p:extLst>
      <p:ext uri="{BB962C8B-B14F-4D97-AF65-F5344CB8AC3E}">
        <p14:creationId xmlns:p14="http://schemas.microsoft.com/office/powerpoint/2010/main" val="447268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123B4-61FA-F05C-0A87-F89C69CFC0A9}"/>
              </a:ext>
            </a:extLst>
          </p:cNvPr>
          <p:cNvSpPr>
            <a:spLocks noGrp="1"/>
          </p:cNvSpPr>
          <p:nvPr>
            <p:ph type="title"/>
          </p:nvPr>
        </p:nvSpPr>
        <p:spPr/>
        <p:txBody>
          <a:bodyPr/>
          <a:lstStyle/>
          <a:p>
            <a:r>
              <a:rPr lang="en-US" dirty="0"/>
              <a:t>Test Doubles Recommendations</a:t>
            </a:r>
          </a:p>
        </p:txBody>
      </p:sp>
      <p:sp>
        <p:nvSpPr>
          <p:cNvPr id="3" name="Content Placeholder 2">
            <a:extLst>
              <a:ext uri="{FF2B5EF4-FFF2-40B4-BE49-F238E27FC236}">
                <a16:creationId xmlns:a16="http://schemas.microsoft.com/office/drawing/2014/main" id="{C4DA6CB9-E149-C607-C99D-4849ECDFE3AC}"/>
              </a:ext>
            </a:extLst>
          </p:cNvPr>
          <p:cNvSpPr>
            <a:spLocks noGrp="1"/>
          </p:cNvSpPr>
          <p:nvPr>
            <p:ph idx="1"/>
          </p:nvPr>
        </p:nvSpPr>
        <p:spPr/>
        <p:txBody>
          <a:bodyPr>
            <a:normAutofit lnSpcReduction="10000"/>
          </a:bodyPr>
          <a:lstStyle/>
          <a:p>
            <a:r>
              <a:rPr lang="en-US" b="0" i="0" u="none" strike="noStrike" dirty="0">
                <a:solidFill>
                  <a:srgbClr val="000000"/>
                </a:solidFill>
                <a:effectLst/>
                <a:latin typeface="Arial" panose="020B0604020202020204" pitchFamily="34" charset="0"/>
              </a:rPr>
              <a:t>Prefer Realism Over Isolation, and</a:t>
            </a:r>
            <a:r>
              <a:rPr lang="en-US" b="0" i="0" u="none" strike="noStrike" dirty="0">
                <a:solidFill>
                  <a:srgbClr val="000000"/>
                </a:solidFill>
                <a:effectLst/>
                <a:latin typeface="Roboto" panose="02000000000000000000" pitchFamily="2" charset="0"/>
              </a:rPr>
              <a:t> real implementation should be preferred over a test double.</a:t>
            </a:r>
          </a:p>
          <a:p>
            <a:pPr algn="l" fontAlgn="base">
              <a:buFont typeface="Arial" panose="020B0604020202020204" pitchFamily="34" charset="0"/>
              <a:buChar char="•"/>
            </a:pPr>
            <a:r>
              <a:rPr lang="en-US" b="0" i="0" u="none" strike="noStrike" dirty="0">
                <a:solidFill>
                  <a:srgbClr val="000000"/>
                </a:solidFill>
                <a:effectLst/>
                <a:latin typeface="Roboto" panose="02000000000000000000" pitchFamily="2" charset="0"/>
              </a:rPr>
              <a:t>A fake is often the ideal solution if a real implementation can’t be used in a test.</a:t>
            </a:r>
          </a:p>
          <a:p>
            <a:pPr algn="l" fontAlgn="base">
              <a:buFont typeface="Arial" panose="020B0604020202020204" pitchFamily="34" charset="0"/>
              <a:buChar char="•"/>
            </a:pPr>
            <a:r>
              <a:rPr lang="en-US" b="0" i="0" u="none" strike="noStrike" dirty="0">
                <a:solidFill>
                  <a:srgbClr val="000000"/>
                </a:solidFill>
                <a:effectLst/>
                <a:latin typeface="Roboto" panose="02000000000000000000" pitchFamily="2" charset="0"/>
              </a:rPr>
              <a:t>Overuse of stubbing leads to tests that are unclear and brittle.</a:t>
            </a:r>
          </a:p>
          <a:p>
            <a:pPr algn="l" fontAlgn="base">
              <a:buFont typeface="Arial" panose="020B0604020202020204" pitchFamily="34" charset="0"/>
              <a:buChar char="•"/>
            </a:pPr>
            <a:r>
              <a:rPr lang="en-US" b="0" i="0" u="none" strike="noStrike" dirty="0">
                <a:solidFill>
                  <a:srgbClr val="000000"/>
                </a:solidFill>
                <a:effectLst/>
                <a:latin typeface="Roboto" panose="02000000000000000000" pitchFamily="2" charset="0"/>
              </a:rPr>
              <a:t>Interaction testing should be avoided when possible: it leads to tests that are brittle because it exposes implementation</a:t>
            </a:r>
            <a:r>
              <a:rPr lang="en-US" b="0" i="0" u="none" strike="noStrike" dirty="0">
                <a:solidFill>
                  <a:srgbClr val="8E0012"/>
                </a:solidFill>
                <a:effectLst/>
                <a:latin typeface="Roboto" panose="02000000000000000000" pitchFamily="2" charset="0"/>
              </a:rPr>
              <a:t> </a:t>
            </a:r>
            <a:r>
              <a:rPr lang="en-US" b="0" i="0" u="none" strike="noStrike" dirty="0">
                <a:solidFill>
                  <a:srgbClr val="000000"/>
                </a:solidFill>
                <a:effectLst/>
                <a:latin typeface="Roboto" panose="02000000000000000000" pitchFamily="2" charset="0"/>
              </a:rPr>
              <a:t> details of the system under test.</a:t>
            </a:r>
          </a:p>
          <a:p>
            <a:pPr marL="0" indent="0">
              <a:buNone/>
            </a:pPr>
            <a:r>
              <a:rPr lang="en-US" dirty="0"/>
              <a:t>From: </a:t>
            </a:r>
            <a:r>
              <a:rPr lang="en-US" dirty="0">
                <a:latin typeface="Roboto" panose="02000000000000000000" pitchFamily="2" charset="0"/>
              </a:rPr>
              <a:t>Software Engineering at Google – Winters, </a:t>
            </a:r>
            <a:r>
              <a:rPr lang="en-US" dirty="0" err="1">
                <a:latin typeface="Roboto" panose="02000000000000000000" pitchFamily="2" charset="0"/>
              </a:rPr>
              <a:t>Manshreck</a:t>
            </a:r>
            <a:r>
              <a:rPr lang="en-US" dirty="0">
                <a:latin typeface="Roboto" panose="02000000000000000000" pitchFamily="2" charset="0"/>
              </a:rPr>
              <a:t> and Wright</a:t>
            </a:r>
            <a:endParaRPr lang="en-US" b="0" i="0" u="none" strike="noStrike" dirty="0">
              <a:solidFill>
                <a:srgbClr val="000000"/>
              </a:solidFill>
              <a:effectLst/>
              <a:latin typeface="Roboto" panose="02000000000000000000" pitchFamily="2" charset="0"/>
            </a:endParaRPr>
          </a:p>
          <a:p>
            <a:endParaRPr lang="en-US" dirty="0"/>
          </a:p>
        </p:txBody>
      </p:sp>
    </p:spTree>
    <p:extLst>
      <p:ext uri="{BB962C8B-B14F-4D97-AF65-F5344CB8AC3E}">
        <p14:creationId xmlns:p14="http://schemas.microsoft.com/office/powerpoint/2010/main" val="397709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83CC8-18BE-25A7-2E11-72CE51EDC9A7}"/>
              </a:ext>
            </a:extLst>
          </p:cNvPr>
          <p:cNvSpPr>
            <a:spLocks noGrp="1"/>
          </p:cNvSpPr>
          <p:nvPr>
            <p:ph type="title"/>
          </p:nvPr>
        </p:nvSpPr>
        <p:spPr/>
        <p:txBody>
          <a:bodyPr/>
          <a:lstStyle/>
          <a:p>
            <a:r>
              <a:rPr lang="en-US" dirty="0" err="1"/>
              <a:t>Liskov</a:t>
            </a:r>
            <a:r>
              <a:rPr lang="en-US" dirty="0"/>
              <a:t> And Contracts For Polymorphism</a:t>
            </a:r>
          </a:p>
        </p:txBody>
      </p:sp>
      <p:sp>
        <p:nvSpPr>
          <p:cNvPr id="3" name="Content Placeholder 2">
            <a:extLst>
              <a:ext uri="{FF2B5EF4-FFF2-40B4-BE49-F238E27FC236}">
                <a16:creationId xmlns:a16="http://schemas.microsoft.com/office/drawing/2014/main" id="{088AC4D2-2F68-2E55-C6DD-A3DB7641F688}"/>
              </a:ext>
            </a:extLst>
          </p:cNvPr>
          <p:cNvSpPr>
            <a:spLocks noGrp="1"/>
          </p:cNvSpPr>
          <p:nvPr>
            <p:ph idx="1"/>
          </p:nvPr>
        </p:nvSpPr>
        <p:spPr>
          <a:xfrm>
            <a:off x="838200" y="1825625"/>
            <a:ext cx="7704350" cy="4351338"/>
          </a:xfrm>
        </p:spPr>
        <p:txBody>
          <a:bodyPr>
            <a:normAutofit fontScale="77500" lnSpcReduction="20000"/>
          </a:bodyPr>
          <a:lstStyle/>
          <a:p>
            <a:pPr marL="0" indent="0">
              <a:buNone/>
            </a:pPr>
            <a:r>
              <a:rPr lang="en-US" dirty="0"/>
              <a:t>The </a:t>
            </a:r>
            <a:r>
              <a:rPr lang="en-US" dirty="0" err="1"/>
              <a:t>Liskov</a:t>
            </a:r>
            <a:r>
              <a:rPr lang="en-US" dirty="0"/>
              <a:t> Substitution Principle is a necessary but not sufficient condition for a polymorphic construct to be less complex than handling the potentially polymorphic items individually.</a:t>
            </a:r>
          </a:p>
          <a:p>
            <a:pPr marL="0" indent="0">
              <a:buNone/>
            </a:pPr>
            <a:endParaRPr lang="en-US" dirty="0"/>
          </a:p>
          <a:p>
            <a:pPr marL="0" indent="0">
              <a:buNone/>
            </a:pPr>
            <a:r>
              <a:rPr lang="en-US" dirty="0" err="1"/>
              <a:t>Liskov</a:t>
            </a:r>
            <a:r>
              <a:rPr lang="en-US" dirty="0"/>
              <a:t> says that the user of the polymorphic construct should never have to ask or know which member of the polymorphism it is interacting with.</a:t>
            </a:r>
          </a:p>
          <a:p>
            <a:pPr marL="0" indent="0">
              <a:buNone/>
            </a:pPr>
            <a:endParaRPr lang="en-US" dirty="0"/>
          </a:p>
          <a:p>
            <a:pPr marL="0" indent="0">
              <a:buNone/>
            </a:pPr>
            <a:r>
              <a:rPr lang="en-US" dirty="0"/>
              <a:t>A good way to do this is to have explicit contracts that members of the polymorphism must abide by. This includes pre-conditions and post-conditions of operations and general invariants.</a:t>
            </a:r>
          </a:p>
          <a:p>
            <a:pPr marL="0" indent="0">
              <a:buNone/>
            </a:pPr>
            <a:endParaRPr lang="en-US" dirty="0"/>
          </a:p>
          <a:p>
            <a:pPr marL="0" indent="0">
              <a:buNone/>
            </a:pPr>
            <a:r>
              <a:rPr lang="en-US" dirty="0"/>
              <a:t>Then write tests that can be applied to members of the polymorphism that test the contract.</a:t>
            </a:r>
          </a:p>
        </p:txBody>
      </p:sp>
      <p:sp>
        <p:nvSpPr>
          <p:cNvPr id="4" name="TextBox 3">
            <a:extLst>
              <a:ext uri="{FF2B5EF4-FFF2-40B4-BE49-F238E27FC236}">
                <a16:creationId xmlns:a16="http://schemas.microsoft.com/office/drawing/2014/main" id="{FC244A98-B695-DEAB-1199-147CDD19B59D}"/>
              </a:ext>
            </a:extLst>
          </p:cNvPr>
          <p:cNvSpPr txBox="1"/>
          <p:nvPr/>
        </p:nvSpPr>
        <p:spPr>
          <a:xfrm>
            <a:off x="13715581" y="2685275"/>
            <a:ext cx="2019676" cy="3069658"/>
          </a:xfrm>
          <a:prstGeom prst="rect">
            <a:avLst/>
          </a:prstGeom>
          <a:noFill/>
        </p:spPr>
        <p:txBody>
          <a:bodyPr wrap="square" rtlCol="0">
            <a:spAutoFit/>
          </a:bodyPr>
          <a:lstStyle/>
          <a:p>
            <a:endParaRPr lang="en-US" dirty="0"/>
          </a:p>
        </p:txBody>
      </p:sp>
      <p:pic>
        <p:nvPicPr>
          <p:cNvPr id="8194" name="Picture 2">
            <a:extLst>
              <a:ext uri="{FF2B5EF4-FFF2-40B4-BE49-F238E27FC236}">
                <a16:creationId xmlns:a16="http://schemas.microsoft.com/office/drawing/2014/main" id="{702E7D7C-5B39-2A8B-8D75-86873C3FC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478" y="1740616"/>
            <a:ext cx="3386822" cy="4436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49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2DC6-B35F-5576-4B65-CC9FC30626D7}"/>
              </a:ext>
            </a:extLst>
          </p:cNvPr>
          <p:cNvSpPr>
            <a:spLocks noGrp="1"/>
          </p:cNvSpPr>
          <p:nvPr>
            <p:ph type="title"/>
          </p:nvPr>
        </p:nvSpPr>
        <p:spPr>
          <a:xfrm>
            <a:off x="838200" y="365125"/>
            <a:ext cx="10515600" cy="5996556"/>
          </a:xfrm>
        </p:spPr>
        <p:txBody>
          <a:bodyPr/>
          <a:lstStyle/>
          <a:p>
            <a:pPr algn="ctr"/>
            <a:r>
              <a:rPr lang="en-US" dirty="0"/>
              <a:t>End</a:t>
            </a:r>
          </a:p>
        </p:txBody>
      </p:sp>
    </p:spTree>
    <p:extLst>
      <p:ext uri="{BB962C8B-B14F-4D97-AF65-F5344CB8AC3E}">
        <p14:creationId xmlns:p14="http://schemas.microsoft.com/office/powerpoint/2010/main" val="427867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29E96-F259-2F8F-8016-039566709F7B}"/>
              </a:ext>
            </a:extLst>
          </p:cNvPr>
          <p:cNvSpPr>
            <a:spLocks noGrp="1"/>
          </p:cNvSpPr>
          <p:nvPr>
            <p:ph type="title"/>
          </p:nvPr>
        </p:nvSpPr>
        <p:spPr>
          <a:xfrm>
            <a:off x="-244490" y="379794"/>
            <a:ext cx="6855554" cy="1325563"/>
          </a:xfrm>
        </p:spPr>
        <p:txBody>
          <a:bodyPr>
            <a:normAutofit fontScale="90000"/>
          </a:bodyPr>
          <a:lstStyle/>
          <a:p>
            <a:pPr algn="ctr"/>
            <a:r>
              <a:rPr lang="en-US" dirty="0"/>
              <a:t>Appendix – The Positive Correlation of Quality and Productivity</a:t>
            </a:r>
          </a:p>
        </p:txBody>
      </p:sp>
      <p:sp>
        <p:nvSpPr>
          <p:cNvPr id="3" name="Content Placeholder 2">
            <a:extLst>
              <a:ext uri="{FF2B5EF4-FFF2-40B4-BE49-F238E27FC236}">
                <a16:creationId xmlns:a16="http://schemas.microsoft.com/office/drawing/2014/main" id="{5D3A1249-449D-1B83-0CCB-F819E3E24B73}"/>
              </a:ext>
            </a:extLst>
          </p:cNvPr>
          <p:cNvSpPr>
            <a:spLocks noGrp="1"/>
          </p:cNvSpPr>
          <p:nvPr>
            <p:ph idx="1"/>
          </p:nvPr>
        </p:nvSpPr>
        <p:spPr>
          <a:xfrm>
            <a:off x="151585" y="2259725"/>
            <a:ext cx="6158104" cy="4351338"/>
          </a:xfrm>
        </p:spPr>
        <p:txBody>
          <a:bodyPr>
            <a:normAutofit/>
          </a:bodyPr>
          <a:lstStyle/>
          <a:p>
            <a:r>
              <a:rPr lang="en-US" dirty="0"/>
              <a:t>“Between 30 and 50 percent of every dollar ever spent on software has gone to finding and fixing bugs.” – Capers Jones, Software Engineering Best Practices</a:t>
            </a:r>
          </a:p>
          <a:p>
            <a:r>
              <a:rPr lang="en-US" dirty="0"/>
              <a:t>“For small applications of 1000 functions points, quality starts to become very important” – Capers Jones, Software Engineering Best Practices</a:t>
            </a:r>
          </a:p>
          <a:p>
            <a:endParaRPr lang="en-US" dirty="0"/>
          </a:p>
        </p:txBody>
      </p:sp>
      <p:pic>
        <p:nvPicPr>
          <p:cNvPr id="4" name="Picture 3">
            <a:extLst>
              <a:ext uri="{FF2B5EF4-FFF2-40B4-BE49-F238E27FC236}">
                <a16:creationId xmlns:a16="http://schemas.microsoft.com/office/drawing/2014/main" id="{ACEF7AF6-8DF8-8303-F505-D5A11D86E7CF}"/>
              </a:ext>
            </a:extLst>
          </p:cNvPr>
          <p:cNvPicPr>
            <a:picLocks noChangeAspect="1"/>
          </p:cNvPicPr>
          <p:nvPr/>
        </p:nvPicPr>
        <p:blipFill rotWithShape="1">
          <a:blip r:embed="rId2">
            <a:extLst>
              <a:ext uri="{28A0092B-C50C-407E-A947-70E740481C1C}">
                <a14:useLocalDpi xmlns:a14="http://schemas.microsoft.com/office/drawing/2010/main" val="0"/>
              </a:ext>
            </a:extLst>
          </a:blip>
          <a:srcRect l="15639" t="8877" r="26153" b="13026"/>
          <a:stretch/>
        </p:blipFill>
        <p:spPr>
          <a:xfrm rot="16200000">
            <a:off x="6227219" y="131207"/>
            <a:ext cx="5918319" cy="6017600"/>
          </a:xfrm>
          <a:prstGeom prst="rect">
            <a:avLst/>
          </a:prstGeom>
        </p:spPr>
      </p:pic>
      <p:sp>
        <p:nvSpPr>
          <p:cNvPr id="5" name="TextBox 4">
            <a:extLst>
              <a:ext uri="{FF2B5EF4-FFF2-40B4-BE49-F238E27FC236}">
                <a16:creationId xmlns:a16="http://schemas.microsoft.com/office/drawing/2014/main" id="{41F940AC-5E99-B03F-421E-C09D5807B751}"/>
              </a:ext>
            </a:extLst>
          </p:cNvPr>
          <p:cNvSpPr txBox="1"/>
          <p:nvPr/>
        </p:nvSpPr>
        <p:spPr>
          <a:xfrm>
            <a:off x="6816437" y="6170449"/>
            <a:ext cx="5375563" cy="369332"/>
          </a:xfrm>
          <a:prstGeom prst="rect">
            <a:avLst/>
          </a:prstGeom>
          <a:noFill/>
        </p:spPr>
        <p:txBody>
          <a:bodyPr wrap="square" rtlCol="0">
            <a:spAutoFit/>
          </a:bodyPr>
          <a:lstStyle/>
          <a:p>
            <a:r>
              <a:rPr lang="en-US" dirty="0"/>
              <a:t>Software Engineering Best Practices - Capers Jones</a:t>
            </a:r>
          </a:p>
        </p:txBody>
      </p:sp>
    </p:spTree>
    <p:extLst>
      <p:ext uri="{BB962C8B-B14F-4D97-AF65-F5344CB8AC3E}">
        <p14:creationId xmlns:p14="http://schemas.microsoft.com/office/powerpoint/2010/main" val="2834863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814CC-8F2C-14F1-14DE-2982FBDDC6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54F083D-0766-1AD7-FA13-17058684EC2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134" t="13964" r="7629" b="14328"/>
          <a:stretch/>
        </p:blipFill>
        <p:spPr>
          <a:xfrm>
            <a:off x="1682105" y="141804"/>
            <a:ext cx="9611116" cy="5919151"/>
          </a:xfrm>
          <a:prstGeom prst="rect">
            <a:avLst/>
          </a:prstGeom>
        </p:spPr>
      </p:pic>
      <p:sp>
        <p:nvSpPr>
          <p:cNvPr id="8" name="TextBox 7">
            <a:extLst>
              <a:ext uri="{FF2B5EF4-FFF2-40B4-BE49-F238E27FC236}">
                <a16:creationId xmlns:a16="http://schemas.microsoft.com/office/drawing/2014/main" id="{E8CB74AD-BF7B-3BB7-D3B1-D5F314F624A8}"/>
              </a:ext>
            </a:extLst>
          </p:cNvPr>
          <p:cNvSpPr txBox="1"/>
          <p:nvPr/>
        </p:nvSpPr>
        <p:spPr>
          <a:xfrm>
            <a:off x="3540244" y="6009613"/>
            <a:ext cx="6244325" cy="369332"/>
          </a:xfrm>
          <a:prstGeom prst="rect">
            <a:avLst/>
          </a:prstGeom>
          <a:noFill/>
        </p:spPr>
        <p:txBody>
          <a:bodyPr wrap="square" rtlCol="0">
            <a:spAutoFit/>
          </a:bodyPr>
          <a:lstStyle/>
          <a:p>
            <a:r>
              <a:rPr lang="en-US" dirty="0"/>
              <a:t>Applied Software Measurement, 3</a:t>
            </a:r>
            <a:r>
              <a:rPr lang="en-US" baseline="30000" dirty="0"/>
              <a:t>rd</a:t>
            </a:r>
            <a:r>
              <a:rPr lang="en-US" dirty="0"/>
              <a:t> Edition – Capers Jones</a:t>
            </a:r>
          </a:p>
        </p:txBody>
      </p:sp>
    </p:spTree>
    <p:extLst>
      <p:ext uri="{BB962C8B-B14F-4D97-AF65-F5344CB8AC3E}">
        <p14:creationId xmlns:p14="http://schemas.microsoft.com/office/powerpoint/2010/main" val="3935728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10BA7E-9DAA-5934-3890-DFDE855B3DEE}"/>
              </a:ext>
            </a:extLst>
          </p:cNvPr>
          <p:cNvSpPr>
            <a:spLocks noGrp="1"/>
          </p:cNvSpPr>
          <p:nvPr>
            <p:ph idx="1"/>
          </p:nvPr>
        </p:nvSpPr>
        <p:spPr>
          <a:xfrm>
            <a:off x="769742" y="309775"/>
            <a:ext cx="10515600" cy="4351338"/>
          </a:xfrm>
        </p:spPr>
        <p:txBody>
          <a:bodyPr/>
          <a:lstStyle/>
          <a:p>
            <a:r>
              <a:rPr lang="en-US" dirty="0"/>
              <a:t>“These results demonstrate that there is no trade-of between improving performance and achieving higher levels of stability and quality. Rather, high performers do better at all of these measures. This is precisely what the Agile and Lean movements predict, but much dogma in our industry still rest on the false assumption that moving faster means trading off against other performance goals, rather than enabling and reinforcing them.” – Accelerate, </a:t>
            </a:r>
            <a:r>
              <a:rPr lang="en-US" dirty="0" err="1"/>
              <a:t>Forsgren</a:t>
            </a:r>
            <a:r>
              <a:rPr lang="en-US" dirty="0"/>
              <a:t>, Humble, Kim (See State of </a:t>
            </a:r>
            <a:r>
              <a:rPr lang="en-US" dirty="0" err="1"/>
              <a:t>Devops</a:t>
            </a:r>
            <a:r>
              <a:rPr lang="en-US" dirty="0"/>
              <a:t> Reports 2017 for chart)</a:t>
            </a:r>
          </a:p>
          <a:p>
            <a:pPr marL="0" indent="0">
              <a:buNone/>
            </a:pPr>
            <a:endParaRPr lang="en-US" dirty="0"/>
          </a:p>
        </p:txBody>
      </p:sp>
      <p:pic>
        <p:nvPicPr>
          <p:cNvPr id="10" name="Picture 9">
            <a:extLst>
              <a:ext uri="{FF2B5EF4-FFF2-40B4-BE49-F238E27FC236}">
                <a16:creationId xmlns:a16="http://schemas.microsoft.com/office/drawing/2014/main" id="{9893D6E4-869C-5CE1-7ADC-21EF8D8E36A2}"/>
              </a:ext>
            </a:extLst>
          </p:cNvPr>
          <p:cNvPicPr>
            <a:picLocks noChangeAspect="1"/>
          </p:cNvPicPr>
          <p:nvPr/>
        </p:nvPicPr>
        <p:blipFill>
          <a:blip r:embed="rId2"/>
          <a:stretch>
            <a:fillRect/>
          </a:stretch>
        </p:blipFill>
        <p:spPr>
          <a:xfrm>
            <a:off x="533118" y="3359485"/>
            <a:ext cx="11316681" cy="3143522"/>
          </a:xfrm>
          <a:prstGeom prst="rect">
            <a:avLst/>
          </a:prstGeom>
        </p:spPr>
      </p:pic>
    </p:spTree>
    <p:extLst>
      <p:ext uri="{BB962C8B-B14F-4D97-AF65-F5344CB8AC3E}">
        <p14:creationId xmlns:p14="http://schemas.microsoft.com/office/powerpoint/2010/main" val="1840203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7A33D41-848B-3412-0DF7-678EA1CA1618}"/>
              </a:ext>
            </a:extLst>
          </p:cNvPr>
          <p:cNvSpPr>
            <a:spLocks noGrp="1"/>
          </p:cNvSpPr>
          <p:nvPr>
            <p:ph idx="1"/>
          </p:nvPr>
        </p:nvSpPr>
        <p:spPr>
          <a:xfrm>
            <a:off x="39790" y="723481"/>
            <a:ext cx="6475802" cy="6004944"/>
          </a:xfrm>
        </p:spPr>
        <p:txBody>
          <a:bodyPr>
            <a:normAutofit fontScale="85000" lnSpcReduction="20000"/>
          </a:bodyPr>
          <a:lstStyle/>
          <a:p>
            <a:pPr marL="0" indent="0">
              <a:buNone/>
            </a:pPr>
            <a:endParaRPr lang="en-US" dirty="0"/>
          </a:p>
          <a:p>
            <a:pPr marL="0" indent="0">
              <a:buNone/>
            </a:pPr>
            <a:r>
              <a:rPr lang="en-US" dirty="0"/>
              <a:t>That there is a strong correlation between quality and productivity should not come as a surprise. The quality gurus of the industry – </a:t>
            </a:r>
            <a:r>
              <a:rPr lang="en-US" dirty="0" err="1"/>
              <a:t>Juran</a:t>
            </a:r>
            <a:r>
              <a:rPr lang="en-US" dirty="0"/>
              <a:t>, Deming, Crosby, and others – have all espoused the “Quality Is Free” doctrine, the view that productivity tends to increase with improved quality because of reduced rework efforts, more attention to process controls, less inspection requirements, and the like. To a healthy degree of correlation (R = 0.60), those plants producing high-quality products are doing so with substantially less effort than low-quality plants. When looked at from a worldwide perspective, there does not appear to be a tradeoff between quality and </a:t>
            </a:r>
            <a:r>
              <a:rPr lang="en-US" dirty="0" err="1"/>
              <a:t>prouctivity</a:t>
            </a:r>
            <a:r>
              <a:rPr lang="en-US" dirty="0"/>
              <a:t>. </a:t>
            </a:r>
          </a:p>
          <a:p>
            <a:pPr marL="0" indent="0">
              <a:buNone/>
            </a:pPr>
            <a:endParaRPr lang="en-US" dirty="0"/>
          </a:p>
          <a:p>
            <a:pPr marL="0" indent="0">
              <a:buNone/>
            </a:pPr>
            <a:r>
              <a:rPr lang="en-US" dirty="0"/>
              <a:t>The Triumph of Lean Engineering - Krafcik, John F. Sloan Management Review; Fall 1988; 30, 1; ABI/INFORM Global</a:t>
            </a:r>
          </a:p>
          <a:p>
            <a:pPr marL="0" indent="0">
              <a:buNone/>
            </a:pPr>
            <a:endParaRPr lang="en-US" dirty="0"/>
          </a:p>
        </p:txBody>
      </p:sp>
      <p:pic>
        <p:nvPicPr>
          <p:cNvPr id="6" name="Picture 5">
            <a:extLst>
              <a:ext uri="{FF2B5EF4-FFF2-40B4-BE49-F238E27FC236}">
                <a16:creationId xmlns:a16="http://schemas.microsoft.com/office/drawing/2014/main" id="{7678E5AD-A048-D33B-02FC-FDA7126C485C}"/>
              </a:ext>
            </a:extLst>
          </p:cNvPr>
          <p:cNvPicPr>
            <a:picLocks noChangeAspect="1"/>
          </p:cNvPicPr>
          <p:nvPr/>
        </p:nvPicPr>
        <p:blipFill>
          <a:blip r:embed="rId2"/>
          <a:stretch>
            <a:fillRect/>
          </a:stretch>
        </p:blipFill>
        <p:spPr>
          <a:xfrm>
            <a:off x="6474818" y="471863"/>
            <a:ext cx="5677392" cy="6256562"/>
          </a:xfrm>
          <a:prstGeom prst="rect">
            <a:avLst/>
          </a:prstGeom>
        </p:spPr>
      </p:pic>
    </p:spTree>
    <p:extLst>
      <p:ext uri="{BB962C8B-B14F-4D97-AF65-F5344CB8AC3E}">
        <p14:creationId xmlns:p14="http://schemas.microsoft.com/office/powerpoint/2010/main" val="2045580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D1FEA-F161-308F-248F-C20BB4F63728}"/>
              </a:ext>
            </a:extLst>
          </p:cNvPr>
          <p:cNvSpPr>
            <a:spLocks noGrp="1"/>
          </p:cNvSpPr>
          <p:nvPr>
            <p:ph type="title"/>
          </p:nvPr>
        </p:nvSpPr>
        <p:spPr>
          <a:xfrm>
            <a:off x="613267" y="145083"/>
            <a:ext cx="4080979" cy="1325563"/>
          </a:xfrm>
        </p:spPr>
        <p:txBody>
          <a:bodyPr/>
          <a:lstStyle/>
          <a:p>
            <a:pPr algn="ctr"/>
            <a:r>
              <a:rPr lang="en-US" dirty="0"/>
              <a:t>Code Katas</a:t>
            </a:r>
          </a:p>
        </p:txBody>
      </p:sp>
      <p:sp>
        <p:nvSpPr>
          <p:cNvPr id="3" name="Content Placeholder 2">
            <a:extLst>
              <a:ext uri="{FF2B5EF4-FFF2-40B4-BE49-F238E27FC236}">
                <a16:creationId xmlns:a16="http://schemas.microsoft.com/office/drawing/2014/main" id="{B6F9B253-8BD6-F95F-B0D9-63EA282AA9E5}"/>
              </a:ext>
            </a:extLst>
          </p:cNvPr>
          <p:cNvSpPr>
            <a:spLocks noGrp="1"/>
          </p:cNvSpPr>
          <p:nvPr>
            <p:ph idx="1"/>
          </p:nvPr>
        </p:nvSpPr>
        <p:spPr>
          <a:xfrm>
            <a:off x="254272" y="1330036"/>
            <a:ext cx="5007195" cy="5454615"/>
          </a:xfrm>
        </p:spPr>
        <p:txBody>
          <a:bodyPr/>
          <a:lstStyle/>
          <a:p>
            <a:r>
              <a:rPr lang="en-US" dirty="0"/>
              <a:t>Oxford Languages Definition for “Kata”: An individual training exercise in karate and other martial arts.</a:t>
            </a:r>
          </a:p>
          <a:p>
            <a:r>
              <a:rPr lang="en-US" dirty="0"/>
              <a:t>“Code Kata”: Is the same thing but in software development and engineering.</a:t>
            </a:r>
          </a:p>
          <a:p>
            <a:r>
              <a:rPr lang="en-US" dirty="0"/>
              <a:t>Often associated with the Test Driven Development/Agile/Clean Code movement(s).</a:t>
            </a:r>
          </a:p>
        </p:txBody>
      </p:sp>
      <p:pic>
        <p:nvPicPr>
          <p:cNvPr id="5122" name="Picture 2" descr="No photo description available.">
            <a:extLst>
              <a:ext uri="{FF2B5EF4-FFF2-40B4-BE49-F238E27FC236}">
                <a16:creationId xmlns:a16="http://schemas.microsoft.com/office/drawing/2014/main" id="{41D4A60D-7C41-3E1D-0403-2A718BC7E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0871" y="-73348"/>
            <a:ext cx="6924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156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FE29-7D7A-A8BE-9AC9-FAEC8C41641D}"/>
              </a:ext>
            </a:extLst>
          </p:cNvPr>
          <p:cNvSpPr>
            <a:spLocks noGrp="1"/>
          </p:cNvSpPr>
          <p:nvPr>
            <p:ph type="title"/>
          </p:nvPr>
        </p:nvSpPr>
        <p:spPr/>
        <p:txBody>
          <a:bodyPr/>
          <a:lstStyle/>
          <a:p>
            <a:r>
              <a:rPr lang="en-US" dirty="0"/>
              <a:t>Test Driven Development</a:t>
            </a:r>
          </a:p>
        </p:txBody>
      </p:sp>
      <p:sp>
        <p:nvSpPr>
          <p:cNvPr id="3" name="Content Placeholder 2">
            <a:extLst>
              <a:ext uri="{FF2B5EF4-FFF2-40B4-BE49-F238E27FC236}">
                <a16:creationId xmlns:a16="http://schemas.microsoft.com/office/drawing/2014/main" id="{2FD0FD40-0F43-6722-5C81-2786CD66A6E6}"/>
              </a:ext>
            </a:extLst>
          </p:cNvPr>
          <p:cNvSpPr>
            <a:spLocks noGrp="1"/>
          </p:cNvSpPr>
          <p:nvPr>
            <p:ph idx="1"/>
          </p:nvPr>
        </p:nvSpPr>
        <p:spPr>
          <a:xfrm>
            <a:off x="566895" y="1572466"/>
            <a:ext cx="5385318" cy="4920409"/>
          </a:xfrm>
        </p:spPr>
        <p:txBody>
          <a:bodyPr/>
          <a:lstStyle/>
          <a:p>
            <a:r>
              <a:rPr lang="en-US" dirty="0"/>
              <a:t>Red – Write a little test that doesn’t work, and perhaps won’t even compile at first.</a:t>
            </a:r>
          </a:p>
          <a:p>
            <a:r>
              <a:rPr lang="en-US" dirty="0"/>
              <a:t>Green – Make that test work quickly, committing whatever sins necessary in the process.</a:t>
            </a:r>
          </a:p>
          <a:p>
            <a:r>
              <a:rPr lang="en-US" dirty="0"/>
              <a:t>Refactor – Eliminate all of the duplication created in merely getting the test to work.</a:t>
            </a:r>
          </a:p>
          <a:p>
            <a:pPr marL="0" indent="0">
              <a:buNone/>
            </a:pPr>
            <a:endParaRPr lang="en-US" sz="1600" dirty="0"/>
          </a:p>
          <a:p>
            <a:pPr marL="0" indent="0">
              <a:buNone/>
            </a:pPr>
            <a:r>
              <a:rPr lang="en-US" sz="1600" dirty="0"/>
              <a:t>See </a:t>
            </a:r>
            <a:r>
              <a:rPr lang="en-US" sz="1600" b="0" i="0" dirty="0">
                <a:solidFill>
                  <a:srgbClr val="202124"/>
                </a:solidFill>
                <a:effectLst/>
              </a:rPr>
              <a:t>Test-Driven Development by Example – Kent Beck</a:t>
            </a:r>
            <a:endParaRPr lang="en-US" sz="1600" dirty="0"/>
          </a:p>
        </p:txBody>
      </p:sp>
      <p:pic>
        <p:nvPicPr>
          <p:cNvPr id="1026" name="Picture 2">
            <a:extLst>
              <a:ext uri="{FF2B5EF4-FFF2-40B4-BE49-F238E27FC236}">
                <a16:creationId xmlns:a16="http://schemas.microsoft.com/office/drawing/2014/main" id="{2170D24E-3873-487E-D99C-F87B132B7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97204"/>
            <a:ext cx="6013926" cy="416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356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15FC-7AE2-FC9A-F296-C700FE5816D8}"/>
              </a:ext>
            </a:extLst>
          </p:cNvPr>
          <p:cNvSpPr>
            <a:spLocks noGrp="1"/>
          </p:cNvSpPr>
          <p:nvPr>
            <p:ph type="title"/>
          </p:nvPr>
        </p:nvSpPr>
        <p:spPr>
          <a:xfrm>
            <a:off x="838200" y="365125"/>
            <a:ext cx="4980709" cy="1325563"/>
          </a:xfrm>
        </p:spPr>
        <p:txBody>
          <a:bodyPr/>
          <a:lstStyle/>
          <a:p>
            <a:pPr algn="ctr"/>
            <a:r>
              <a:rPr lang="en-US" dirty="0"/>
              <a:t>Mastermind</a:t>
            </a:r>
          </a:p>
        </p:txBody>
      </p:sp>
      <p:pic>
        <p:nvPicPr>
          <p:cNvPr id="2050" name="Picture 2" descr="undefined">
            <a:extLst>
              <a:ext uri="{FF2B5EF4-FFF2-40B4-BE49-F238E27FC236}">
                <a16:creationId xmlns:a16="http://schemas.microsoft.com/office/drawing/2014/main" id="{33B94653-63E7-C61C-FF6F-ADBD6F6572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550574" y="633670"/>
            <a:ext cx="4641426" cy="4927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883AC1-5629-9C0D-F904-13D690271831}"/>
              </a:ext>
            </a:extLst>
          </p:cNvPr>
          <p:cNvSpPr txBox="1"/>
          <p:nvPr/>
        </p:nvSpPr>
        <p:spPr>
          <a:xfrm>
            <a:off x="730623" y="1842453"/>
            <a:ext cx="7049278" cy="4739759"/>
          </a:xfrm>
          <a:prstGeom prst="rect">
            <a:avLst/>
          </a:prstGeom>
          <a:noFill/>
        </p:spPr>
        <p:txBody>
          <a:bodyPr wrap="square" rtlCol="0">
            <a:spAutoFit/>
          </a:bodyPr>
          <a:lstStyle/>
          <a:p>
            <a:pPr marL="285750" indent="-285750">
              <a:buFont typeface="Arial" panose="020B0604020202020204" pitchFamily="34" charset="0"/>
              <a:buChar char="•"/>
            </a:pPr>
            <a:r>
              <a:rPr lang="en-US" dirty="0"/>
              <a:t>There are pegs of 6 colors.</a:t>
            </a:r>
          </a:p>
          <a:p>
            <a:pPr marL="285750" indent="-285750">
              <a:buFont typeface="Arial" panose="020B0604020202020204" pitchFamily="34" charset="0"/>
              <a:buChar char="•"/>
            </a:pPr>
            <a:r>
              <a:rPr lang="en-US" dirty="0"/>
              <a:t>The ‘Code Maker’ picks a “code” consisting of 4 such pegs</a:t>
            </a:r>
          </a:p>
          <a:p>
            <a:pPr marL="285750" indent="-285750">
              <a:buFont typeface="Arial" panose="020B0604020202020204" pitchFamily="34" charset="0"/>
              <a:buChar char="•"/>
            </a:pPr>
            <a:r>
              <a:rPr lang="en-US" dirty="0"/>
              <a:t>The ‘Code Breaker’ guesses a code.</a:t>
            </a:r>
          </a:p>
          <a:p>
            <a:pPr marL="285750" indent="-285750">
              <a:buFont typeface="Arial" panose="020B0604020202020204" pitchFamily="34" charset="0"/>
              <a:buChar char="•"/>
            </a:pPr>
            <a:r>
              <a:rPr lang="en-US" dirty="0"/>
              <a:t>The Code Maker tells the Code Breaker 2 things:</a:t>
            </a:r>
          </a:p>
          <a:p>
            <a:pPr marL="742950" lvl="1" indent="-285750">
              <a:buFont typeface="Arial" panose="020B0604020202020204" pitchFamily="34" charset="0"/>
              <a:buChar char="•"/>
            </a:pPr>
            <a:r>
              <a:rPr lang="en-US" dirty="0"/>
              <a:t>The number of pegs in the guess that are the right color and in the right position.</a:t>
            </a:r>
          </a:p>
          <a:p>
            <a:pPr marL="742950" lvl="1" indent="-285750">
              <a:buFont typeface="Arial" panose="020B0604020202020204" pitchFamily="34" charset="0"/>
              <a:buChar char="•"/>
            </a:pPr>
            <a:r>
              <a:rPr lang="en-US" dirty="0"/>
              <a:t>The number of pegs in the guess that are the right color and in the wrong position.</a:t>
            </a:r>
          </a:p>
          <a:p>
            <a:pPr marL="285750" indent="-285750">
              <a:buFont typeface="Arial" panose="020B0604020202020204" pitchFamily="34" charset="0"/>
              <a:buChar char="•"/>
            </a:pPr>
            <a:r>
              <a:rPr lang="en-US" dirty="0"/>
              <a:t>Example</a:t>
            </a:r>
          </a:p>
          <a:p>
            <a:pPr marL="742950" lvl="1" indent="-285750">
              <a:buFont typeface="Arial" panose="020B0604020202020204" pitchFamily="34" charset="0"/>
              <a:buChar char="•"/>
            </a:pPr>
            <a:r>
              <a:rPr lang="en-US" dirty="0"/>
              <a:t>Code:  G</a:t>
            </a:r>
            <a:r>
              <a:rPr lang="en-US" dirty="0">
                <a:highlight>
                  <a:srgbClr val="00FFFF"/>
                </a:highlight>
              </a:rPr>
              <a:t>P</a:t>
            </a:r>
            <a:r>
              <a:rPr lang="en-US" dirty="0">
                <a:highlight>
                  <a:srgbClr val="FF0000"/>
                </a:highlight>
              </a:rPr>
              <a:t>R</a:t>
            </a:r>
            <a:r>
              <a:rPr lang="en-US" dirty="0">
                <a:highlight>
                  <a:srgbClr val="00FFFF"/>
                </a:highlight>
              </a:rPr>
              <a:t>R</a:t>
            </a:r>
          </a:p>
          <a:p>
            <a:pPr marL="742950" lvl="1" indent="-285750">
              <a:buFont typeface="Arial" panose="020B0604020202020204" pitchFamily="34" charset="0"/>
              <a:buChar char="•"/>
            </a:pPr>
            <a:r>
              <a:rPr lang="en-US" dirty="0"/>
              <a:t>Guess: </a:t>
            </a:r>
            <a:r>
              <a:rPr lang="en-US" dirty="0">
                <a:highlight>
                  <a:srgbClr val="00FFFF"/>
                </a:highlight>
              </a:rPr>
              <a:t>PR</a:t>
            </a:r>
            <a:r>
              <a:rPr lang="en-US" dirty="0">
                <a:highlight>
                  <a:srgbClr val="FF0000"/>
                </a:highlight>
              </a:rPr>
              <a:t>R</a:t>
            </a:r>
            <a:r>
              <a:rPr lang="en-US" dirty="0"/>
              <a:t>Y</a:t>
            </a:r>
          </a:p>
          <a:p>
            <a:pPr marL="742950" lvl="1" indent="-285750">
              <a:buFont typeface="Arial" panose="020B0604020202020204" pitchFamily="34" charset="0"/>
              <a:buChar char="•"/>
            </a:pPr>
            <a:r>
              <a:rPr lang="en-US" dirty="0"/>
              <a:t>Right Color Right Place: 1 (The “R” highlighted in red)</a:t>
            </a:r>
          </a:p>
          <a:p>
            <a:pPr marL="742950" lvl="1" indent="-285750">
              <a:buFont typeface="Arial" panose="020B0604020202020204" pitchFamily="34" charset="0"/>
              <a:buChar char="•"/>
            </a:pPr>
            <a:r>
              <a:rPr lang="en-US" dirty="0"/>
              <a:t>Right Color Wrong Place: 2 (The “P” and “R” highlighted in blue)</a:t>
            </a:r>
          </a:p>
          <a:p>
            <a:pPr lvl="1"/>
            <a:endParaRPr lang="en-US" dirty="0"/>
          </a:p>
          <a:p>
            <a:pPr lvl="1"/>
            <a:endParaRPr lang="en-US" dirty="0"/>
          </a:p>
          <a:p>
            <a:pPr lvl="1"/>
            <a:r>
              <a:rPr lang="en-US" sz="1600" dirty="0"/>
              <a:t>Full Rules: </a:t>
            </a:r>
            <a:r>
              <a:rPr lang="en-US" sz="1600" dirty="0">
                <a:hlinkClick r:id="rId3"/>
              </a:rPr>
              <a:t>https://magisterrex.files.wordpress.com/2014/07/mastermindrules.pdf</a:t>
            </a:r>
            <a:r>
              <a:rPr lang="en-US" sz="1600" dirty="0"/>
              <a:t> </a:t>
            </a:r>
          </a:p>
        </p:txBody>
      </p:sp>
      <p:sp>
        <p:nvSpPr>
          <p:cNvPr id="5" name="TextBox 4">
            <a:extLst>
              <a:ext uri="{FF2B5EF4-FFF2-40B4-BE49-F238E27FC236}">
                <a16:creationId xmlns:a16="http://schemas.microsoft.com/office/drawing/2014/main" id="{A5852DFE-E85F-B2E1-A7E1-3380A36DD5B6}"/>
              </a:ext>
            </a:extLst>
          </p:cNvPr>
          <p:cNvSpPr txBox="1"/>
          <p:nvPr/>
        </p:nvSpPr>
        <p:spPr>
          <a:xfrm>
            <a:off x="7368987" y="5405880"/>
            <a:ext cx="3496236" cy="646331"/>
          </a:xfrm>
          <a:prstGeom prst="rect">
            <a:avLst/>
          </a:prstGeom>
          <a:noFill/>
        </p:spPr>
        <p:txBody>
          <a:bodyPr wrap="square" rtlCol="0">
            <a:spAutoFit/>
          </a:bodyPr>
          <a:lstStyle/>
          <a:p>
            <a:pPr algn="ctr"/>
            <a:r>
              <a:rPr lang="en-US" dirty="0">
                <a:latin typeface="Agency FB" panose="020B0503020202020204" pitchFamily="34" charset="0"/>
              </a:rPr>
              <a:t>Code Maker Code</a:t>
            </a:r>
          </a:p>
          <a:p>
            <a:pPr algn="ctr"/>
            <a:r>
              <a:rPr lang="en-US" dirty="0">
                <a:latin typeface="Agency FB" panose="020B0503020202020204" pitchFamily="34" charset="0"/>
              </a:rPr>
              <a:t>Hidden From Code Breaker</a:t>
            </a:r>
          </a:p>
        </p:txBody>
      </p:sp>
      <p:sp>
        <p:nvSpPr>
          <p:cNvPr id="6" name="TextBox 5">
            <a:extLst>
              <a:ext uri="{FF2B5EF4-FFF2-40B4-BE49-F238E27FC236}">
                <a16:creationId xmlns:a16="http://schemas.microsoft.com/office/drawing/2014/main" id="{79D129D1-FA3C-0CA6-2A05-6D55485D4323}"/>
              </a:ext>
            </a:extLst>
          </p:cNvPr>
          <p:cNvSpPr txBox="1"/>
          <p:nvPr/>
        </p:nvSpPr>
        <p:spPr>
          <a:xfrm>
            <a:off x="8630567" y="264338"/>
            <a:ext cx="2616064" cy="369332"/>
          </a:xfrm>
          <a:prstGeom prst="rect">
            <a:avLst/>
          </a:prstGeom>
          <a:noFill/>
        </p:spPr>
        <p:txBody>
          <a:bodyPr wrap="square" rtlCol="0">
            <a:spAutoFit/>
          </a:bodyPr>
          <a:lstStyle/>
          <a:p>
            <a:r>
              <a:rPr lang="en-US" dirty="0">
                <a:latin typeface="Agency FB" panose="020B0503020202020204" pitchFamily="34" charset="0"/>
              </a:rPr>
              <a:t>Code Breaker Guesses</a:t>
            </a:r>
          </a:p>
        </p:txBody>
      </p:sp>
      <p:sp>
        <p:nvSpPr>
          <p:cNvPr id="7" name="TextBox 6">
            <a:extLst>
              <a:ext uri="{FF2B5EF4-FFF2-40B4-BE49-F238E27FC236}">
                <a16:creationId xmlns:a16="http://schemas.microsoft.com/office/drawing/2014/main" id="{D812D65A-B239-B7F3-8C25-B20C0F468068}"/>
              </a:ext>
            </a:extLst>
          </p:cNvPr>
          <p:cNvSpPr txBox="1"/>
          <p:nvPr/>
        </p:nvSpPr>
        <p:spPr>
          <a:xfrm>
            <a:off x="5576860" y="298826"/>
            <a:ext cx="2938794" cy="1477328"/>
          </a:xfrm>
          <a:prstGeom prst="rect">
            <a:avLst/>
          </a:prstGeom>
          <a:noFill/>
        </p:spPr>
        <p:txBody>
          <a:bodyPr wrap="square" rtlCol="0">
            <a:spAutoFit/>
          </a:bodyPr>
          <a:lstStyle/>
          <a:p>
            <a:pPr algn="ctr"/>
            <a:r>
              <a:rPr lang="en-US" dirty="0">
                <a:latin typeface="Agency FB" panose="020B0503020202020204" pitchFamily="34" charset="0"/>
              </a:rPr>
              <a:t>0 Right Color Right Position</a:t>
            </a:r>
          </a:p>
          <a:p>
            <a:pPr algn="ctr"/>
            <a:r>
              <a:rPr lang="en-US" dirty="0">
                <a:latin typeface="Agency FB" panose="020B0503020202020204" pitchFamily="34" charset="0"/>
              </a:rPr>
              <a:t>1 Right Color Wrong Position</a:t>
            </a:r>
          </a:p>
          <a:p>
            <a:pPr algn="ctr"/>
            <a:endParaRPr lang="en-US" dirty="0">
              <a:latin typeface="Agency FB" panose="020B0503020202020204" pitchFamily="34" charset="0"/>
            </a:endParaRPr>
          </a:p>
          <a:p>
            <a:pPr algn="ctr"/>
            <a:r>
              <a:rPr lang="en-US" dirty="0">
                <a:latin typeface="Agency FB" panose="020B0503020202020204" pitchFamily="34" charset="0"/>
              </a:rPr>
              <a:t>1 Right Color Right Position </a:t>
            </a:r>
          </a:p>
          <a:p>
            <a:pPr algn="ctr"/>
            <a:r>
              <a:rPr lang="en-US" dirty="0">
                <a:latin typeface="Agency FB" panose="020B0503020202020204" pitchFamily="34" charset="0"/>
              </a:rPr>
              <a:t>1 Right Color Wrong Position</a:t>
            </a:r>
          </a:p>
        </p:txBody>
      </p:sp>
      <p:sp>
        <p:nvSpPr>
          <p:cNvPr id="10" name="Arrow: Right 9">
            <a:extLst>
              <a:ext uri="{FF2B5EF4-FFF2-40B4-BE49-F238E27FC236}">
                <a16:creationId xmlns:a16="http://schemas.microsoft.com/office/drawing/2014/main" id="{282F4B45-F6F3-E5C9-A548-9815EF0EC272}"/>
              </a:ext>
            </a:extLst>
          </p:cNvPr>
          <p:cNvSpPr/>
          <p:nvPr/>
        </p:nvSpPr>
        <p:spPr>
          <a:xfrm rot="896324">
            <a:off x="8112243" y="762763"/>
            <a:ext cx="806823" cy="100787"/>
          </a:xfrm>
          <a:prstGeom prst="rightArrow">
            <a:avLst/>
          </a:prstGeom>
          <a:solidFill>
            <a:schemeClr val="tx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705E59F-0E20-687D-4DF3-D9DC702AF8DE}"/>
              </a:ext>
            </a:extLst>
          </p:cNvPr>
          <p:cNvSpPr/>
          <p:nvPr/>
        </p:nvSpPr>
        <p:spPr>
          <a:xfrm rot="20059179">
            <a:off x="8094877" y="1232976"/>
            <a:ext cx="806823" cy="100787"/>
          </a:xfrm>
          <a:prstGeom prst="rightArrow">
            <a:avLst/>
          </a:prstGeom>
          <a:solidFill>
            <a:schemeClr val="tx1"/>
          </a:solidFill>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1199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F6FF-265E-77A1-C953-085036D522B3}"/>
              </a:ext>
            </a:extLst>
          </p:cNvPr>
          <p:cNvSpPr>
            <a:spLocks noGrp="1"/>
          </p:cNvSpPr>
          <p:nvPr>
            <p:ph type="title"/>
          </p:nvPr>
        </p:nvSpPr>
        <p:spPr/>
        <p:txBody>
          <a:bodyPr/>
          <a:lstStyle/>
          <a:p>
            <a:r>
              <a:rPr lang="en-US" dirty="0"/>
              <a:t>Quick Overview Of Code</a:t>
            </a:r>
          </a:p>
        </p:txBody>
      </p:sp>
      <p:sp>
        <p:nvSpPr>
          <p:cNvPr id="3" name="Content Placeholder 2">
            <a:extLst>
              <a:ext uri="{FF2B5EF4-FFF2-40B4-BE49-F238E27FC236}">
                <a16:creationId xmlns:a16="http://schemas.microsoft.com/office/drawing/2014/main" id="{2FB7C4FB-4A7E-BBFB-0EFA-26EC7D857956}"/>
              </a:ext>
            </a:extLst>
          </p:cNvPr>
          <p:cNvSpPr>
            <a:spLocks noGrp="1"/>
          </p:cNvSpPr>
          <p:nvPr>
            <p:ph idx="1"/>
          </p:nvPr>
        </p:nvSpPr>
        <p:spPr>
          <a:xfrm>
            <a:off x="838200" y="1498006"/>
            <a:ext cx="10515600" cy="4351338"/>
          </a:xfrm>
        </p:spPr>
        <p:txBody>
          <a:bodyPr/>
          <a:lstStyle/>
          <a:p>
            <a:pPr marL="0" indent="0">
              <a:buNone/>
            </a:pPr>
            <a:r>
              <a:rPr lang="en-US" dirty="0">
                <a:hlinkClick r:id="rId2"/>
              </a:rPr>
              <a:t>https://github.com/mathematicaljoe/Mastermind</a:t>
            </a:r>
            <a:r>
              <a:rPr lang="en-US" dirty="0"/>
              <a:t> </a:t>
            </a:r>
          </a:p>
        </p:txBody>
      </p:sp>
      <p:pic>
        <p:nvPicPr>
          <p:cNvPr id="9220" name="Picture 4">
            <a:extLst>
              <a:ext uri="{FF2B5EF4-FFF2-40B4-BE49-F238E27FC236}">
                <a16:creationId xmlns:a16="http://schemas.microsoft.com/office/drawing/2014/main" id="{950A30D4-6A0F-80D0-F681-0BD23A94E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2588" y="2088325"/>
            <a:ext cx="4586823" cy="458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1433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FCD3D-CC67-CC82-2EF0-5569E12CD968}"/>
              </a:ext>
            </a:extLst>
          </p:cNvPr>
          <p:cNvSpPr>
            <a:spLocks noGrp="1"/>
          </p:cNvSpPr>
          <p:nvPr>
            <p:ph type="title"/>
          </p:nvPr>
        </p:nvSpPr>
        <p:spPr/>
        <p:txBody>
          <a:bodyPr/>
          <a:lstStyle/>
          <a:p>
            <a:r>
              <a:rPr lang="en-US" dirty="0"/>
              <a:t>Things To Talk About The Current Setup</a:t>
            </a:r>
          </a:p>
        </p:txBody>
      </p:sp>
      <p:sp>
        <p:nvSpPr>
          <p:cNvPr id="3" name="Content Placeholder 2">
            <a:extLst>
              <a:ext uri="{FF2B5EF4-FFF2-40B4-BE49-F238E27FC236}">
                <a16:creationId xmlns:a16="http://schemas.microsoft.com/office/drawing/2014/main" id="{9E56DE6C-940E-1914-6494-3817CA226255}"/>
              </a:ext>
            </a:extLst>
          </p:cNvPr>
          <p:cNvSpPr>
            <a:spLocks noGrp="1"/>
          </p:cNvSpPr>
          <p:nvPr>
            <p:ph idx="1"/>
          </p:nvPr>
        </p:nvSpPr>
        <p:spPr>
          <a:xfrm>
            <a:off x="256309" y="1757167"/>
            <a:ext cx="7694570" cy="4834552"/>
          </a:xfrm>
        </p:spPr>
        <p:txBody>
          <a:bodyPr>
            <a:normAutofit fontScale="92500" lnSpcReduction="20000"/>
          </a:bodyPr>
          <a:lstStyle/>
          <a:p>
            <a:r>
              <a:rPr lang="en-US" dirty="0"/>
              <a:t>Ubiquitous Language Use</a:t>
            </a:r>
          </a:p>
          <a:p>
            <a:pPr lvl="1"/>
            <a:r>
              <a:rPr lang="en-US" dirty="0"/>
              <a:t>The language used in the code and the language used in the rules/game documentation is the same.</a:t>
            </a:r>
          </a:p>
          <a:p>
            <a:pPr lvl="2"/>
            <a:r>
              <a:rPr lang="en-US" dirty="0"/>
              <a:t>Language From the Rules: “right color and in the right position”</a:t>
            </a:r>
          </a:p>
          <a:p>
            <a:pPr lvl="2"/>
            <a:r>
              <a:rPr lang="en-US" dirty="0"/>
              <a:t>Function in the Code: “</a:t>
            </a:r>
            <a:r>
              <a:rPr lang="en-US" b="0" i="0" dirty="0" err="1">
                <a:effectLst/>
                <a:latin typeface="ui-monospace"/>
              </a:rPr>
              <a:t>RightColorRightPosition</a:t>
            </a:r>
            <a:r>
              <a:rPr lang="en-US" b="0" i="0" dirty="0">
                <a:effectLst/>
                <a:latin typeface="ui-monospace"/>
              </a:rPr>
              <a:t>(…)</a:t>
            </a:r>
            <a:r>
              <a:rPr lang="en-US" dirty="0">
                <a:solidFill>
                  <a:srgbClr val="1F2328"/>
                </a:solidFill>
                <a:latin typeface="ui-monospace"/>
              </a:rPr>
              <a:t>”</a:t>
            </a:r>
            <a:endParaRPr lang="en-US" dirty="0"/>
          </a:p>
          <a:p>
            <a:pPr lvl="1"/>
            <a:r>
              <a:rPr lang="en-US" dirty="0"/>
              <a:t>There is essentially no cost in translating the business logic of the code to the language that a non-code savvy domain expert would use.</a:t>
            </a:r>
          </a:p>
          <a:p>
            <a:pPr marL="457200" lvl="1" indent="0">
              <a:buNone/>
            </a:pPr>
            <a:endParaRPr lang="en-US" dirty="0"/>
          </a:p>
          <a:p>
            <a:pPr marL="457200" lvl="1" indent="0">
              <a:buNone/>
            </a:pPr>
            <a:r>
              <a:rPr lang="en-US" dirty="0"/>
              <a:t>“The model based language should be used among developers to describe not only artifacts in the system, but tasks and functionality. The same model should supply the language for the develops and domain experts to communicate with each other, and for the domain experts to communicate among themselves about requirements.” - Domain-Driven Design,</a:t>
            </a:r>
          </a:p>
          <a:p>
            <a:pPr marL="457200" lvl="1" indent="0">
              <a:buNone/>
            </a:pPr>
            <a:r>
              <a:rPr lang="en-US" dirty="0"/>
              <a:t> Eric Evans</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4" name="TextBox 3">
            <a:extLst>
              <a:ext uri="{FF2B5EF4-FFF2-40B4-BE49-F238E27FC236}">
                <a16:creationId xmlns:a16="http://schemas.microsoft.com/office/drawing/2014/main" id="{BBB9344A-7736-A42E-2230-AD2E2232A945}"/>
              </a:ext>
            </a:extLst>
          </p:cNvPr>
          <p:cNvSpPr txBox="1"/>
          <p:nvPr/>
        </p:nvSpPr>
        <p:spPr>
          <a:xfrm>
            <a:off x="11999666" y="2014614"/>
            <a:ext cx="3916761" cy="5251687"/>
          </a:xfrm>
          <a:prstGeom prst="rect">
            <a:avLst/>
          </a:prstGeom>
          <a:noFill/>
        </p:spPr>
        <p:txBody>
          <a:bodyPr wrap="square" rtlCol="0">
            <a:spAutoFit/>
          </a:bodyPr>
          <a:lstStyle/>
          <a:p>
            <a:endParaRPr lang="en-US" dirty="0"/>
          </a:p>
        </p:txBody>
      </p:sp>
      <p:pic>
        <p:nvPicPr>
          <p:cNvPr id="7170" name="Picture 2">
            <a:extLst>
              <a:ext uri="{FF2B5EF4-FFF2-40B4-BE49-F238E27FC236}">
                <a16:creationId xmlns:a16="http://schemas.microsoft.com/office/drawing/2014/main" id="{43241C50-E739-DDFA-23A1-7C0182656C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7646" y="1590522"/>
            <a:ext cx="36004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833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CD29-BA76-3397-2706-6F662791C93C}"/>
              </a:ext>
            </a:extLst>
          </p:cNvPr>
          <p:cNvSpPr>
            <a:spLocks noGrp="1"/>
          </p:cNvSpPr>
          <p:nvPr>
            <p:ph type="title"/>
          </p:nvPr>
        </p:nvSpPr>
        <p:spPr>
          <a:xfrm>
            <a:off x="838199" y="365125"/>
            <a:ext cx="10863185" cy="1325563"/>
          </a:xfrm>
        </p:spPr>
        <p:txBody>
          <a:bodyPr/>
          <a:lstStyle/>
          <a:p>
            <a:r>
              <a:rPr lang="en-US" dirty="0"/>
              <a:t>Functional Core – Imperative Shell Architecture</a:t>
            </a:r>
          </a:p>
        </p:txBody>
      </p:sp>
      <p:sp>
        <p:nvSpPr>
          <p:cNvPr id="3" name="Content Placeholder 2">
            <a:extLst>
              <a:ext uri="{FF2B5EF4-FFF2-40B4-BE49-F238E27FC236}">
                <a16:creationId xmlns:a16="http://schemas.microsoft.com/office/drawing/2014/main" id="{0A40EDBC-0A51-BB90-59F1-439684C34155}"/>
              </a:ext>
            </a:extLst>
          </p:cNvPr>
          <p:cNvSpPr>
            <a:spLocks noGrp="1"/>
          </p:cNvSpPr>
          <p:nvPr>
            <p:ph idx="1"/>
          </p:nvPr>
        </p:nvSpPr>
        <p:spPr>
          <a:xfrm>
            <a:off x="838199" y="1825625"/>
            <a:ext cx="7303589" cy="4351338"/>
          </a:xfrm>
        </p:spPr>
        <p:txBody>
          <a:bodyPr>
            <a:normAutofit lnSpcReduction="10000"/>
          </a:bodyPr>
          <a:lstStyle/>
          <a:p>
            <a:r>
              <a:rPr lang="en-US" dirty="0"/>
              <a:t>As much code as possible has a functional interface.</a:t>
            </a:r>
          </a:p>
          <a:p>
            <a:r>
              <a:rPr lang="en-US" dirty="0"/>
              <a:t>All I/O and non-functional code are high in the dependency chain.</a:t>
            </a:r>
          </a:p>
          <a:p>
            <a:r>
              <a:rPr lang="en-US" dirty="0"/>
              <a:t>The imperative code “surrounds” the functional “core”.</a:t>
            </a:r>
          </a:p>
          <a:p>
            <a:r>
              <a:rPr lang="en-US" dirty="0"/>
              <a:t>Functional interfaces are easier to understand, easier to test and easier to change. </a:t>
            </a:r>
          </a:p>
          <a:p>
            <a:r>
              <a:rPr lang="en-US" dirty="0"/>
              <a:t>Functional Core is not allowed to depend on Imperative Shell.</a:t>
            </a:r>
          </a:p>
        </p:txBody>
      </p:sp>
      <p:sp>
        <p:nvSpPr>
          <p:cNvPr id="5" name="Oval 4">
            <a:extLst>
              <a:ext uri="{FF2B5EF4-FFF2-40B4-BE49-F238E27FC236}">
                <a16:creationId xmlns:a16="http://schemas.microsoft.com/office/drawing/2014/main" id="{92975DA5-D77C-14DC-4BE7-4D96E2F25B9E}"/>
              </a:ext>
            </a:extLst>
          </p:cNvPr>
          <p:cNvSpPr/>
          <p:nvPr/>
        </p:nvSpPr>
        <p:spPr>
          <a:xfrm>
            <a:off x="8195370" y="2019503"/>
            <a:ext cx="3506015" cy="350601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E24ABBFD-376C-D3F0-F9CB-A3D2E309013E}"/>
              </a:ext>
            </a:extLst>
          </p:cNvPr>
          <p:cNvSpPr/>
          <p:nvPr/>
        </p:nvSpPr>
        <p:spPr>
          <a:xfrm>
            <a:off x="8533177" y="2506685"/>
            <a:ext cx="2855260" cy="265291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98D3308D-DE54-C65C-7D4D-29BAA36572DC}"/>
              </a:ext>
            </a:extLst>
          </p:cNvPr>
          <p:cNvSpPr txBox="1"/>
          <p:nvPr/>
        </p:nvSpPr>
        <p:spPr>
          <a:xfrm>
            <a:off x="8454737" y="2145228"/>
            <a:ext cx="3012140" cy="369332"/>
          </a:xfrm>
          <a:prstGeom prst="rect">
            <a:avLst/>
          </a:prstGeom>
          <a:noFill/>
        </p:spPr>
        <p:txBody>
          <a:bodyPr wrap="square" rtlCol="0">
            <a:spAutoFit/>
          </a:bodyPr>
          <a:lstStyle/>
          <a:p>
            <a:pPr algn="ctr"/>
            <a:r>
              <a:rPr lang="en-US" dirty="0"/>
              <a:t>Imperative Shell</a:t>
            </a:r>
          </a:p>
        </p:txBody>
      </p:sp>
      <p:sp>
        <p:nvSpPr>
          <p:cNvPr id="8" name="TextBox 7">
            <a:extLst>
              <a:ext uri="{FF2B5EF4-FFF2-40B4-BE49-F238E27FC236}">
                <a16:creationId xmlns:a16="http://schemas.microsoft.com/office/drawing/2014/main" id="{43AB4C70-8428-33D5-5AF0-72B966156D59}"/>
              </a:ext>
            </a:extLst>
          </p:cNvPr>
          <p:cNvSpPr txBox="1"/>
          <p:nvPr/>
        </p:nvSpPr>
        <p:spPr>
          <a:xfrm>
            <a:off x="8454737" y="3631962"/>
            <a:ext cx="3012140" cy="369332"/>
          </a:xfrm>
          <a:prstGeom prst="rect">
            <a:avLst/>
          </a:prstGeom>
          <a:noFill/>
        </p:spPr>
        <p:txBody>
          <a:bodyPr wrap="square" rtlCol="0">
            <a:spAutoFit/>
          </a:bodyPr>
          <a:lstStyle/>
          <a:p>
            <a:pPr algn="ctr"/>
            <a:r>
              <a:rPr lang="en-US" dirty="0"/>
              <a:t>Functional Core</a:t>
            </a:r>
          </a:p>
        </p:txBody>
      </p:sp>
    </p:spTree>
    <p:extLst>
      <p:ext uri="{BB962C8B-B14F-4D97-AF65-F5344CB8AC3E}">
        <p14:creationId xmlns:p14="http://schemas.microsoft.com/office/powerpoint/2010/main" val="112298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FF817-03C0-042D-F820-8C40C9F6F4C4}"/>
              </a:ext>
            </a:extLst>
          </p:cNvPr>
          <p:cNvSpPr>
            <a:spLocks noGrp="1"/>
          </p:cNvSpPr>
          <p:nvPr>
            <p:ph type="title"/>
          </p:nvPr>
        </p:nvSpPr>
        <p:spPr>
          <a:xfrm>
            <a:off x="335783" y="415113"/>
            <a:ext cx="10515600" cy="1325563"/>
          </a:xfrm>
        </p:spPr>
        <p:txBody>
          <a:bodyPr/>
          <a:lstStyle/>
          <a:p>
            <a:r>
              <a:rPr lang="en-US" dirty="0"/>
              <a:t>Define Errors Out Of Existence</a:t>
            </a:r>
          </a:p>
        </p:txBody>
      </p:sp>
      <p:sp>
        <p:nvSpPr>
          <p:cNvPr id="3" name="Content Placeholder 2">
            <a:extLst>
              <a:ext uri="{FF2B5EF4-FFF2-40B4-BE49-F238E27FC236}">
                <a16:creationId xmlns:a16="http://schemas.microsoft.com/office/drawing/2014/main" id="{C5EBD612-536F-9D92-8C39-599AC1F37EC6}"/>
              </a:ext>
            </a:extLst>
          </p:cNvPr>
          <p:cNvSpPr>
            <a:spLocks noGrp="1"/>
          </p:cNvSpPr>
          <p:nvPr>
            <p:ph idx="1"/>
          </p:nvPr>
        </p:nvSpPr>
        <p:spPr>
          <a:xfrm>
            <a:off x="64478" y="1740676"/>
            <a:ext cx="7441642" cy="4896260"/>
          </a:xfrm>
        </p:spPr>
        <p:txBody>
          <a:bodyPr>
            <a:normAutofit fontScale="92500" lnSpcReduction="20000"/>
          </a:bodyPr>
          <a:lstStyle/>
          <a:p>
            <a:r>
              <a:rPr lang="en-US" dirty="0"/>
              <a:t>I started using std::string for the code, with chars “</a:t>
            </a:r>
            <a:r>
              <a:rPr lang="en-US" dirty="0" err="1"/>
              <a:t>roygbp</a:t>
            </a:r>
            <a:r>
              <a:rPr lang="en-US" dirty="0"/>
              <a:t>” as the “colors”. </a:t>
            </a:r>
          </a:p>
          <a:p>
            <a:r>
              <a:rPr lang="en-US" dirty="0"/>
              <a:t>I found that I wanted to write a lot of error checking code for checking that the string was a valid code.</a:t>
            </a:r>
          </a:p>
          <a:p>
            <a:r>
              <a:rPr lang="en-US" dirty="0"/>
              <a:t>The precondition section of every contract had a line like: “Behavior of this function is undefined unless the code is 4 chars long and the chars are valid colors.”</a:t>
            </a:r>
          </a:p>
          <a:p>
            <a:r>
              <a:rPr lang="en-US" dirty="0"/>
              <a:t>Adding a color </a:t>
            </a:r>
            <a:r>
              <a:rPr lang="en-US" dirty="0" err="1"/>
              <a:t>enum</a:t>
            </a:r>
            <a:r>
              <a:rPr lang="en-US" dirty="0"/>
              <a:t> and changing the code to be std::array&lt;Color, 4&gt; ‘defined some of these errors out of existence’</a:t>
            </a:r>
          </a:p>
          <a:p>
            <a:endParaRPr lang="en-US" dirty="0"/>
          </a:p>
          <a:p>
            <a:r>
              <a:rPr lang="en-US" dirty="0"/>
              <a:t>See A Philosophy Of Software Design – John </a:t>
            </a:r>
            <a:r>
              <a:rPr lang="en-US" dirty="0" err="1"/>
              <a:t>Ousterhout</a:t>
            </a:r>
            <a:endParaRPr lang="en-US" dirty="0"/>
          </a:p>
          <a:p>
            <a:endParaRPr lang="en-US" dirty="0"/>
          </a:p>
        </p:txBody>
      </p:sp>
      <p:pic>
        <p:nvPicPr>
          <p:cNvPr id="10242" name="Picture 2" descr="A Philosophy of Software Design">
            <a:extLst>
              <a:ext uri="{FF2B5EF4-FFF2-40B4-BE49-F238E27FC236}">
                <a16:creationId xmlns:a16="http://schemas.microsoft.com/office/drawing/2014/main" id="{14FD7EF0-769B-1EEA-7E82-3A0B62935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120" y="1400175"/>
            <a:ext cx="4591050"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118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10059-4071-9B9E-95AB-4EADA2539185}"/>
              </a:ext>
            </a:extLst>
          </p:cNvPr>
          <p:cNvSpPr>
            <a:spLocks noGrp="1"/>
          </p:cNvSpPr>
          <p:nvPr>
            <p:ph type="title"/>
          </p:nvPr>
        </p:nvSpPr>
        <p:spPr/>
        <p:txBody>
          <a:bodyPr/>
          <a:lstStyle/>
          <a:p>
            <a:r>
              <a:rPr lang="en-US" dirty="0"/>
              <a:t>Future Possibilities and Considerations</a:t>
            </a:r>
          </a:p>
        </p:txBody>
      </p:sp>
      <p:sp>
        <p:nvSpPr>
          <p:cNvPr id="3" name="Content Placeholder 2">
            <a:extLst>
              <a:ext uri="{FF2B5EF4-FFF2-40B4-BE49-F238E27FC236}">
                <a16:creationId xmlns:a16="http://schemas.microsoft.com/office/drawing/2014/main" id="{E108831C-89B3-8F30-7751-A3B20E8CB6AC}"/>
              </a:ext>
            </a:extLst>
          </p:cNvPr>
          <p:cNvSpPr>
            <a:spLocks noGrp="1"/>
          </p:cNvSpPr>
          <p:nvPr>
            <p:ph idx="1"/>
          </p:nvPr>
        </p:nvSpPr>
        <p:spPr/>
        <p:txBody>
          <a:bodyPr/>
          <a:lstStyle/>
          <a:p>
            <a:r>
              <a:rPr lang="en-US" dirty="0"/>
              <a:t>Katas can be very simple, but often they are good tools to consider/discuss/practice larger designs.</a:t>
            </a:r>
          </a:p>
        </p:txBody>
      </p:sp>
      <p:pic>
        <p:nvPicPr>
          <p:cNvPr id="5" name="Picture 4">
            <a:extLst>
              <a:ext uri="{FF2B5EF4-FFF2-40B4-BE49-F238E27FC236}">
                <a16:creationId xmlns:a16="http://schemas.microsoft.com/office/drawing/2014/main" id="{E60DCD2B-7C28-E6DF-45B7-416F4C3500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3972" y="2839468"/>
            <a:ext cx="7144056" cy="4018532"/>
          </a:xfrm>
          <a:prstGeom prst="rect">
            <a:avLst/>
          </a:prstGeom>
        </p:spPr>
      </p:pic>
    </p:spTree>
    <p:extLst>
      <p:ext uri="{BB962C8B-B14F-4D97-AF65-F5344CB8AC3E}">
        <p14:creationId xmlns:p14="http://schemas.microsoft.com/office/powerpoint/2010/main" val="1650543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9596</TotalTime>
  <Words>2079</Words>
  <Application>Microsoft Office PowerPoint</Application>
  <PresentationFormat>Widescreen</PresentationFormat>
  <Paragraphs>231</Paragraphs>
  <Slides>19</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Agency FB</vt:lpstr>
      <vt:lpstr>Arial</vt:lpstr>
      <vt:lpstr>Calibri</vt:lpstr>
      <vt:lpstr>Calibri Light</vt:lpstr>
      <vt:lpstr>inherit</vt:lpstr>
      <vt:lpstr>Roboto</vt:lpstr>
      <vt:lpstr>ui-monospace</vt:lpstr>
      <vt:lpstr>Office Theme</vt:lpstr>
      <vt:lpstr>Mastermind Code Kata Thoughts</vt:lpstr>
      <vt:lpstr>Code Katas</vt:lpstr>
      <vt:lpstr>Test Driven Development</vt:lpstr>
      <vt:lpstr>Mastermind</vt:lpstr>
      <vt:lpstr>Quick Overview Of Code</vt:lpstr>
      <vt:lpstr>Things To Talk About The Current Setup</vt:lpstr>
      <vt:lpstr>Functional Core – Imperative Shell Architecture</vt:lpstr>
      <vt:lpstr>Define Errors Out Of Existence</vt:lpstr>
      <vt:lpstr>Future Possibilities and Considerations</vt:lpstr>
      <vt:lpstr>Model-View-Controller</vt:lpstr>
      <vt:lpstr>PowerPoint Presentation</vt:lpstr>
      <vt:lpstr>Test Doubles</vt:lpstr>
      <vt:lpstr>Test Doubles Recommendations</vt:lpstr>
      <vt:lpstr>Liskov And Contracts For Polymorphism</vt:lpstr>
      <vt:lpstr>End</vt:lpstr>
      <vt:lpstr>Appendix – The Positive Correlation of Quality and Productivity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Matermind Code Kata Thoughts</dc:title>
  <dc:creator>Tran Dinh</dc:creator>
  <cp:lastModifiedBy>Tran Dinh</cp:lastModifiedBy>
  <cp:revision>10</cp:revision>
  <dcterms:created xsi:type="dcterms:W3CDTF">2023-11-05T22:28:34Z</dcterms:created>
  <dcterms:modified xsi:type="dcterms:W3CDTF">2023-11-12T14:25:18Z</dcterms:modified>
</cp:coreProperties>
</file>